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23"/>
  </p:notesMasterIdLst>
  <p:handoutMasterIdLst>
    <p:handoutMasterId r:id="rId24"/>
  </p:handoutMasterIdLst>
  <p:sldIdLst>
    <p:sldId id="256" r:id="rId2"/>
    <p:sldId id="263" r:id="rId3"/>
    <p:sldId id="272" r:id="rId4"/>
    <p:sldId id="266" r:id="rId5"/>
    <p:sldId id="268" r:id="rId6"/>
    <p:sldId id="278" r:id="rId7"/>
    <p:sldId id="279" r:id="rId8"/>
    <p:sldId id="277" r:id="rId9"/>
    <p:sldId id="283" r:id="rId10"/>
    <p:sldId id="284" r:id="rId11"/>
    <p:sldId id="285" r:id="rId12"/>
    <p:sldId id="286" r:id="rId13"/>
    <p:sldId id="287" r:id="rId14"/>
    <p:sldId id="288" r:id="rId15"/>
    <p:sldId id="289" r:id="rId16"/>
    <p:sldId id="290" r:id="rId17"/>
    <p:sldId id="280" r:id="rId18"/>
    <p:sldId id="281" r:id="rId19"/>
    <p:sldId id="291" r:id="rId20"/>
    <p:sldId id="292" r:id="rId21"/>
    <p:sldId id="282" r:id="rId22"/>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9900"/>
    <a:srgbClr val="000000"/>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1315"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E6B75232-290A-4C4A-A42C-C768A63BC43F}" type="datetimeFigureOut">
              <a:rPr lang="en-NZ" smtClean="0"/>
              <a:pPr/>
              <a:t>13/07/2017</a:t>
            </a:fld>
            <a:endParaRPr lang="en-NZ" dirty="0"/>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r>
              <a:rPr lang="en-NZ" dirty="0"/>
              <a:t>Hebrews - Part 2</a:t>
            </a:r>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536DAEED-4539-40FA-92F4-EFCB25EC5B10}" type="slidenum">
              <a:rPr lang="en-NZ" smtClean="0"/>
              <a:pPr/>
              <a:t>‹#›</a:t>
            </a:fld>
            <a:endParaRPr lang="en-NZ" dirty="0"/>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778250" y="0"/>
            <a:ext cx="2889250" cy="496888"/>
          </a:xfrm>
          <a:prstGeom prst="rect">
            <a:avLst/>
          </a:prstGeom>
        </p:spPr>
        <p:txBody>
          <a:bodyPr vert="horz" lIns="91440" tIns="45720" rIns="91440" bIns="45720" rtlCol="0"/>
          <a:lstStyle>
            <a:lvl1pPr algn="r">
              <a:defRPr sz="1200"/>
            </a:lvl1pPr>
          </a:lstStyle>
          <a:p>
            <a:fld id="{3F7D9CAC-A3D9-4CAD-995E-ADA734D9502B}" type="datetimeFigureOut">
              <a:rPr lang="en-NZ" smtClean="0"/>
              <a:pPr/>
              <a:t>13/07/2017</a:t>
            </a:fld>
            <a:endParaRPr lang="en-NZ" dirty="0"/>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66750" y="4714875"/>
            <a:ext cx="5335588" cy="44672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9428163"/>
            <a:ext cx="2889250" cy="496887"/>
          </a:xfrm>
          <a:prstGeom prst="rect">
            <a:avLst/>
          </a:prstGeom>
        </p:spPr>
        <p:txBody>
          <a:bodyPr vert="horz" lIns="91440" tIns="45720" rIns="91440" bIns="45720" rtlCol="0" anchor="b"/>
          <a:lstStyle>
            <a:lvl1pPr algn="l">
              <a:defRPr sz="1200"/>
            </a:lvl1pPr>
          </a:lstStyle>
          <a:p>
            <a:r>
              <a:rPr lang="en-NZ" dirty="0"/>
              <a:t>Hebrews - Part 2</a:t>
            </a:r>
          </a:p>
        </p:txBody>
      </p:sp>
      <p:sp>
        <p:nvSpPr>
          <p:cNvPr id="7" name="Slide Number Placeholder 6"/>
          <p:cNvSpPr>
            <a:spLocks noGrp="1"/>
          </p:cNvSpPr>
          <p:nvPr>
            <p:ph type="sldNum" sz="quarter" idx="5"/>
          </p:nvPr>
        </p:nvSpPr>
        <p:spPr>
          <a:xfrm>
            <a:off x="3778250" y="9428163"/>
            <a:ext cx="2889250" cy="496887"/>
          </a:xfrm>
          <a:prstGeom prst="rect">
            <a:avLst/>
          </a:prstGeom>
        </p:spPr>
        <p:txBody>
          <a:bodyPr vert="horz" lIns="91440" tIns="45720" rIns="91440" bIns="45720" rtlCol="0" anchor="b"/>
          <a:lstStyle>
            <a:lvl1pPr algn="r">
              <a:defRPr sz="1200"/>
            </a:lvl1pPr>
          </a:lstStyle>
          <a:p>
            <a:fld id="{DF192FF2-9ACC-40C2-BF79-E13A1BDAFA69}" type="slidenum">
              <a:rPr lang="en-NZ" smtClean="0"/>
              <a:pPr/>
              <a:t>‹#›</a:t>
            </a:fld>
            <a:endParaRPr lang="en-NZ" dirty="0"/>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DF192FF2-9ACC-40C2-BF79-E13A1BDAFA69}" type="slidenum">
              <a:rPr lang="en-NZ" smtClean="0"/>
              <a:pPr/>
              <a:t>1</a:t>
            </a:fld>
            <a:endParaRPr lang="en-NZ" dirty="0"/>
          </a:p>
        </p:txBody>
      </p:sp>
      <p:sp>
        <p:nvSpPr>
          <p:cNvPr id="5" name="Footer Placeholder 4"/>
          <p:cNvSpPr>
            <a:spLocks noGrp="1"/>
          </p:cNvSpPr>
          <p:nvPr>
            <p:ph type="ftr" sz="quarter" idx="11"/>
          </p:nvPr>
        </p:nvSpPr>
        <p:spPr/>
        <p:txBody>
          <a:bodyPr/>
          <a:lstStyle/>
          <a:p>
            <a:r>
              <a:rPr lang="en-NZ" dirty="0"/>
              <a:t>Hebrews - Part 2</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8D878B2F-202C-42F6-BFA1-16B1C1B7BD6F}" type="datetime1">
              <a:rPr lang="en-NZ" smtClean="0"/>
              <a:t>13/07/2017</a:t>
            </a:fld>
            <a:endParaRPr lang="en-NZ" dirty="0"/>
          </a:p>
        </p:txBody>
      </p:sp>
      <p:sp>
        <p:nvSpPr>
          <p:cNvPr id="19" name="Footer Placeholder 18"/>
          <p:cNvSpPr>
            <a:spLocks noGrp="1"/>
          </p:cNvSpPr>
          <p:nvPr>
            <p:ph type="ftr" sz="quarter" idx="11"/>
          </p:nvPr>
        </p:nvSpPr>
        <p:spPr/>
        <p:txBody>
          <a:bodyPr/>
          <a:lstStyle/>
          <a:p>
            <a:endParaRPr lang="en-NZ" dirty="0"/>
          </a:p>
        </p:txBody>
      </p:sp>
      <p:sp>
        <p:nvSpPr>
          <p:cNvPr id="27" name="Slide Number Placeholder 2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8058A94-DE86-47D5-A890-EBE3C0A37BBE}" type="datetime1">
              <a:rPr lang="en-NZ" smtClean="0"/>
              <a:t>13/07/2017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01B5D4E0-A19A-4EC2-8AE7-F999FA5F7391}" type="datetime1">
              <a:rPr lang="en-NZ" smtClean="0"/>
              <a:t>13/07/2017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1BFC0D2-69E5-42D1-BBA2-AA0D0B217F2D}" type="datetime1">
              <a:rPr lang="en-NZ" smtClean="0"/>
              <a:t>13/07/2017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5D75097-0AAE-4E70-945F-B30771CFB7E9}" type="datetime1">
              <a:rPr lang="en-NZ" smtClean="0"/>
              <a:t>13/07/2017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E3289F7-0143-4A73-8744-1AF957AB32D6}" type="datetime1">
              <a:rPr lang="en-NZ" smtClean="0"/>
              <a:t>13/07/2017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70DD838E-1960-4803-8F8D-DC14A594509A}" type="datetime1">
              <a:rPr lang="en-NZ" smtClean="0"/>
              <a:t>13/07/2017</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5D7B281B-444D-4121-8BAD-4C9EFA13E2F6}" type="datetime1">
              <a:rPr lang="en-NZ" smtClean="0"/>
              <a:t>13/07/2017</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BC7D15-8DF7-4DBD-99A6-C33A9EBB5A00}" type="datetime1">
              <a:rPr lang="en-NZ" smtClean="0"/>
              <a:t>13/07/2017</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6AEDC74C-F814-43A5-ABAE-92E504B5C1D6}" type="datetime1">
              <a:rPr lang="en-NZ" smtClean="0"/>
              <a:t>13/07/2017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C3D412C-0A91-4AF0-B054-92ECCA6E1D1A}" type="datetime1">
              <a:rPr lang="en-NZ" smtClean="0"/>
              <a:t>13/07/2017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a:xfrm>
            <a:off x="8077200" y="6356350"/>
            <a:ext cx="609600" cy="365125"/>
          </a:xfrm>
        </p:spPr>
        <p:txBody>
          <a:bodyPr/>
          <a:lstStyle/>
          <a:p>
            <a:fld id="{EAE3165A-D3AC-47CC-BA4B-C184E9CC5BC4}" type="slidenum">
              <a:rPr lang="en-NZ" smtClean="0"/>
              <a:pPr/>
              <a:t>‹#›</a:t>
            </a:fld>
            <a:endParaRPr lang="en-NZ"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a:t>Click icon to add picture</a:t>
            </a:r>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281BC5E-A185-4ABE-A8EC-B6CD9214A310}" type="datetime1">
              <a:rPr lang="en-NZ" smtClean="0"/>
              <a:t>13/07/2017</a:t>
            </a:fld>
            <a:endParaRPr lang="en-NZ"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NZ"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AE3165A-D3AC-47CC-BA4B-C184E9CC5BC4}" type="slidenum">
              <a:rPr lang="en-NZ" smtClean="0"/>
              <a:pPr/>
              <a:t>‹#›</a:t>
            </a:fld>
            <a:endParaRPr lang="en-NZ"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628800"/>
            <a:ext cx="7854696" cy="4248472"/>
          </a:xfrm>
        </p:spPr>
        <p:txBody>
          <a:bodyPr>
            <a:noAutofit/>
          </a:bodyPr>
          <a:lstStyle/>
          <a:p>
            <a:pPr algn="ctr"/>
            <a:endParaRPr lang="en-NZ" sz="4000" b="1" dirty="0">
              <a:effectLst>
                <a:outerShdw blurRad="38100" dist="38100" dir="2700000" algn="tl">
                  <a:srgbClr val="000000">
                    <a:alpha val="43137"/>
                  </a:srgbClr>
                </a:outerShdw>
              </a:effectLst>
              <a:latin typeface="+mj-lt"/>
            </a:endParaRPr>
          </a:p>
          <a:p>
            <a:pPr algn="ctr"/>
            <a:r>
              <a:rPr lang="en-NZ" sz="4000" b="1" dirty="0">
                <a:effectLst>
                  <a:outerShdw blurRad="38100" dist="38100" dir="2700000" algn="tl">
                    <a:srgbClr val="000000">
                      <a:alpha val="43137"/>
                    </a:srgbClr>
                  </a:outerShdw>
                </a:effectLst>
                <a:latin typeface="+mj-lt"/>
              </a:rPr>
              <a:t>The  book  of</a:t>
            </a:r>
          </a:p>
          <a:p>
            <a:pPr algn="ctr"/>
            <a:r>
              <a:rPr lang="en-NZ" sz="8000" b="1" dirty="0">
                <a:solidFill>
                  <a:srgbClr val="FFFF00"/>
                </a:solidFill>
                <a:effectLst>
                  <a:outerShdw blurRad="38100" dist="38100" dir="2700000" algn="tl">
                    <a:srgbClr val="000000">
                      <a:alpha val="43137"/>
                    </a:srgbClr>
                  </a:outerShdw>
                </a:effectLst>
              </a:rPr>
              <a:t>Hebrews</a:t>
            </a:r>
          </a:p>
          <a:p>
            <a:pPr algn="ctr"/>
            <a:r>
              <a:rPr lang="en-NZ" sz="4400" b="1" dirty="0">
                <a:solidFill>
                  <a:srgbClr val="FFFF00"/>
                </a:solidFill>
                <a:effectLst>
                  <a:outerShdw blurRad="38100" dist="38100" dir="2700000" algn="tl">
                    <a:srgbClr val="000000">
                      <a:alpha val="43137"/>
                    </a:srgbClr>
                  </a:outerShdw>
                </a:effectLst>
              </a:rPr>
              <a:t>Part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3:7-19  Warning 2 </a:t>
            </a:r>
            <a:r>
              <a:rPr lang="en-NZ" sz="2400" dirty="0"/>
              <a:t>(continued)</a:t>
            </a:r>
          </a:p>
        </p:txBody>
      </p:sp>
      <p:sp>
        <p:nvSpPr>
          <p:cNvPr id="3" name="Content Placeholder 2"/>
          <p:cNvSpPr>
            <a:spLocks noGrp="1"/>
          </p:cNvSpPr>
          <p:nvPr>
            <p:ph idx="1"/>
          </p:nvPr>
        </p:nvSpPr>
        <p:spPr>
          <a:xfrm>
            <a:off x="457200" y="1556792"/>
            <a:ext cx="8229600" cy="4799558"/>
          </a:xfrm>
        </p:spPr>
        <p:txBody>
          <a:bodyPr>
            <a:normAutofit fontScale="92500" lnSpcReduction="10000"/>
          </a:bodyPr>
          <a:lstStyle/>
          <a:p>
            <a:r>
              <a:rPr lang="en-NZ" dirty="0"/>
              <a:t>For we have become partners of Christ, but only if we hold our first confidence, firm to the end.</a:t>
            </a:r>
          </a:p>
          <a:p>
            <a:r>
              <a:rPr lang="en-NZ" dirty="0"/>
              <a:t>As it is said, “Today, if you hear His voice, don’t harden your hearts as in the rebellion.”</a:t>
            </a:r>
          </a:p>
          <a:p>
            <a:r>
              <a:rPr lang="en-NZ" dirty="0"/>
              <a:t>Who were the people who heard and yet were rebellious?  Wasn’t it all those who left Egypt under the leadership of Moses?</a:t>
            </a:r>
          </a:p>
          <a:p>
            <a:r>
              <a:rPr lang="en-NZ" dirty="0"/>
              <a:t>With whom was God angry for forty years?  Wasn’t it those who </a:t>
            </a:r>
            <a:r>
              <a:rPr lang="en-NZ" b="1" i="1" dirty="0">
                <a:solidFill>
                  <a:srgbClr val="0000FF"/>
                </a:solidFill>
              </a:rPr>
              <a:t>sinned</a:t>
            </a:r>
            <a:r>
              <a:rPr lang="en-NZ" dirty="0"/>
              <a:t>, who died in the wilderness?</a:t>
            </a:r>
          </a:p>
          <a:p>
            <a:r>
              <a:rPr lang="en-NZ" dirty="0"/>
              <a:t>And to whom did God swear that they would not enter His rest?  Wasn’t it those who were </a:t>
            </a:r>
            <a:r>
              <a:rPr lang="en-NZ" b="1" i="1" dirty="0">
                <a:solidFill>
                  <a:srgbClr val="0000FF"/>
                </a:solidFill>
              </a:rPr>
              <a:t>disobedient</a:t>
            </a:r>
            <a:r>
              <a:rPr lang="en-NZ" dirty="0"/>
              <a:t>?</a:t>
            </a:r>
          </a:p>
          <a:p>
            <a:r>
              <a:rPr lang="en-NZ" dirty="0"/>
              <a:t>So we see that they were unable to enter because of </a:t>
            </a:r>
            <a:r>
              <a:rPr lang="en-NZ" b="1" i="1" dirty="0">
                <a:solidFill>
                  <a:srgbClr val="0000FF"/>
                </a:solidFill>
              </a:rPr>
              <a:t>unbelief</a:t>
            </a:r>
            <a:r>
              <a:rPr lang="en-NZ" dirty="0"/>
              <a:t>.</a:t>
            </a: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10</a:t>
            </a:fld>
            <a:endParaRPr lang="en-NZ" dirty="0"/>
          </a:p>
        </p:txBody>
      </p:sp>
    </p:spTree>
    <p:extLst>
      <p:ext uri="{BB962C8B-B14F-4D97-AF65-F5344CB8AC3E}">
        <p14:creationId xmlns:p14="http://schemas.microsoft.com/office/powerpoint/2010/main" val="1681758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4:1-13  God’s Rest</a:t>
            </a:r>
          </a:p>
        </p:txBody>
      </p:sp>
      <p:sp>
        <p:nvSpPr>
          <p:cNvPr id="3" name="Content Placeholder 2"/>
          <p:cNvSpPr>
            <a:spLocks noGrp="1"/>
          </p:cNvSpPr>
          <p:nvPr>
            <p:ph idx="1"/>
          </p:nvPr>
        </p:nvSpPr>
        <p:spPr>
          <a:xfrm>
            <a:off x="457200" y="1556792"/>
            <a:ext cx="8229600" cy="4799558"/>
          </a:xfrm>
        </p:spPr>
        <p:txBody>
          <a:bodyPr>
            <a:normAutofit fontScale="92500" lnSpcReduction="10000"/>
          </a:bodyPr>
          <a:lstStyle/>
          <a:p>
            <a:r>
              <a:rPr lang="en-NZ" dirty="0"/>
              <a:t>Therefore, while the promise of entering God’s rest is still open, let us take care that none of you fail to reach it.</a:t>
            </a:r>
          </a:p>
          <a:p>
            <a:r>
              <a:rPr lang="en-NZ" dirty="0"/>
              <a:t>For the good news came to us just as it did to Israel; but the message they </a:t>
            </a:r>
            <a:r>
              <a:rPr lang="en-NZ" b="1" i="1" dirty="0">
                <a:solidFill>
                  <a:srgbClr val="0000FF"/>
                </a:solidFill>
              </a:rPr>
              <a:t>heard</a:t>
            </a:r>
            <a:r>
              <a:rPr lang="en-NZ" dirty="0"/>
              <a:t> didn’t benefit them because they were not united by faith with those who</a:t>
            </a:r>
            <a:r>
              <a:rPr lang="en-NZ" i="1" dirty="0"/>
              <a:t> </a:t>
            </a:r>
            <a:r>
              <a:rPr lang="en-NZ" b="1" i="1" dirty="0">
                <a:solidFill>
                  <a:srgbClr val="0000FF"/>
                </a:solidFill>
              </a:rPr>
              <a:t>listened</a:t>
            </a:r>
            <a:r>
              <a:rPr lang="en-NZ" dirty="0"/>
              <a:t>.</a:t>
            </a:r>
          </a:p>
          <a:p>
            <a:r>
              <a:rPr lang="en-NZ" dirty="0"/>
              <a:t>For we who have believed, enter that rest; just as God has said, “As in My anger I swore, ‘They shall not enter My rest’," even though His works were finished at the foundation of the world. </a:t>
            </a:r>
          </a:p>
          <a:p>
            <a:r>
              <a:rPr lang="en-NZ" dirty="0"/>
              <a:t>For in one place it speaks about the seventh day as follows:  “God rested on the seventh day from all His works.”</a:t>
            </a:r>
          </a:p>
          <a:p>
            <a:r>
              <a:rPr lang="en-NZ" dirty="0"/>
              <a:t>And again in this place it says, “They shall not enter My rest.”</a:t>
            </a:r>
          </a:p>
        </p:txBody>
      </p:sp>
      <p:sp>
        <p:nvSpPr>
          <p:cNvPr id="4" name="Slide Number Placeholder 3"/>
          <p:cNvSpPr>
            <a:spLocks noGrp="1"/>
          </p:cNvSpPr>
          <p:nvPr>
            <p:ph type="sldNum" sz="quarter" idx="12"/>
          </p:nvPr>
        </p:nvSpPr>
        <p:spPr/>
        <p:txBody>
          <a:bodyPr/>
          <a:lstStyle/>
          <a:p>
            <a:fld id="{EAE3165A-D3AC-47CC-BA4B-C184E9CC5BC4}" type="slidenum">
              <a:rPr lang="en-NZ" smtClean="0"/>
              <a:pPr/>
              <a:t>11</a:t>
            </a:fld>
            <a:endParaRPr lang="en-NZ" dirty="0"/>
          </a:p>
        </p:txBody>
      </p:sp>
    </p:spTree>
    <p:extLst>
      <p:ext uri="{BB962C8B-B14F-4D97-AF65-F5344CB8AC3E}">
        <p14:creationId xmlns:p14="http://schemas.microsoft.com/office/powerpoint/2010/main" val="454134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4:1-13  God’s Rest </a:t>
            </a:r>
            <a:r>
              <a:rPr lang="en-NZ" sz="2400" dirty="0"/>
              <a:t>(continued)</a:t>
            </a:r>
          </a:p>
        </p:txBody>
      </p:sp>
      <p:sp>
        <p:nvSpPr>
          <p:cNvPr id="3" name="Content Placeholder 2"/>
          <p:cNvSpPr>
            <a:spLocks noGrp="1"/>
          </p:cNvSpPr>
          <p:nvPr>
            <p:ph idx="1"/>
          </p:nvPr>
        </p:nvSpPr>
        <p:spPr>
          <a:xfrm>
            <a:off x="457200" y="1556792"/>
            <a:ext cx="8229600" cy="4799558"/>
          </a:xfrm>
        </p:spPr>
        <p:txBody>
          <a:bodyPr>
            <a:normAutofit/>
          </a:bodyPr>
          <a:lstStyle/>
          <a:p>
            <a:r>
              <a:rPr lang="en-NZ" dirty="0"/>
              <a:t>Therefore, since it remains open for </a:t>
            </a:r>
            <a:r>
              <a:rPr lang="en-NZ" i="1" dirty="0"/>
              <a:t>some</a:t>
            </a:r>
            <a:r>
              <a:rPr lang="en-NZ" dirty="0"/>
              <a:t> people to enter God’s rest, and those who formerly received the good news failed to enter because of </a:t>
            </a:r>
            <a:r>
              <a:rPr lang="en-NZ" i="1" dirty="0"/>
              <a:t>disobedience</a:t>
            </a:r>
            <a:r>
              <a:rPr lang="en-NZ" dirty="0"/>
              <a:t>, again God sets a certain day – “today” – saying through David much later, in the words already quoted, “Today, if you hear His voice, don’t harden your hearts.”</a:t>
            </a:r>
          </a:p>
          <a:p>
            <a:r>
              <a:rPr lang="en-NZ" dirty="0"/>
              <a:t>If Joshua had given them rest, God would not speak later about another day.</a:t>
            </a:r>
          </a:p>
          <a:p>
            <a:r>
              <a:rPr lang="en-NZ" dirty="0"/>
              <a:t>So then, </a:t>
            </a:r>
            <a:r>
              <a:rPr lang="en-NZ" i="1" dirty="0"/>
              <a:t>a </a:t>
            </a:r>
            <a:r>
              <a:rPr lang="en-NZ" b="1" i="1" dirty="0"/>
              <a:t>sabbath rest </a:t>
            </a:r>
            <a:r>
              <a:rPr lang="en-NZ" i="1" dirty="0"/>
              <a:t>still remains for the people of God</a:t>
            </a:r>
            <a:r>
              <a:rPr lang="en-NZ" dirty="0"/>
              <a:t>, and those who enter God’s rest also cease from their labours, just as God ceased His labours.</a:t>
            </a:r>
          </a:p>
        </p:txBody>
      </p:sp>
      <p:sp>
        <p:nvSpPr>
          <p:cNvPr id="4" name="Slide Number Placeholder 3"/>
          <p:cNvSpPr>
            <a:spLocks noGrp="1"/>
          </p:cNvSpPr>
          <p:nvPr>
            <p:ph type="sldNum" sz="quarter" idx="12"/>
          </p:nvPr>
        </p:nvSpPr>
        <p:spPr/>
        <p:txBody>
          <a:bodyPr/>
          <a:lstStyle/>
          <a:p>
            <a:fld id="{EAE3165A-D3AC-47CC-BA4B-C184E9CC5BC4}" type="slidenum">
              <a:rPr lang="en-NZ" smtClean="0"/>
              <a:pPr/>
              <a:t>12</a:t>
            </a:fld>
            <a:endParaRPr lang="en-NZ" dirty="0"/>
          </a:p>
        </p:txBody>
      </p:sp>
    </p:spTree>
    <p:extLst>
      <p:ext uri="{BB962C8B-B14F-4D97-AF65-F5344CB8AC3E}">
        <p14:creationId xmlns:p14="http://schemas.microsoft.com/office/powerpoint/2010/main" val="3056888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4:1-13  God’s Rest </a:t>
            </a:r>
            <a:r>
              <a:rPr lang="en-NZ" sz="2400" dirty="0"/>
              <a:t>(continued)</a:t>
            </a:r>
          </a:p>
        </p:txBody>
      </p:sp>
      <p:sp>
        <p:nvSpPr>
          <p:cNvPr id="3" name="Content Placeholder 2"/>
          <p:cNvSpPr>
            <a:spLocks noGrp="1"/>
          </p:cNvSpPr>
          <p:nvPr>
            <p:ph idx="1"/>
          </p:nvPr>
        </p:nvSpPr>
        <p:spPr>
          <a:xfrm>
            <a:off x="457200" y="1556792"/>
            <a:ext cx="8229600" cy="4799558"/>
          </a:xfrm>
        </p:spPr>
        <p:txBody>
          <a:bodyPr>
            <a:normAutofit/>
          </a:bodyPr>
          <a:lstStyle/>
          <a:p>
            <a:r>
              <a:rPr lang="en-NZ" dirty="0"/>
              <a:t>Let us therefore </a:t>
            </a:r>
            <a:r>
              <a:rPr lang="en-NZ" i="1" dirty="0"/>
              <a:t>make every effort</a:t>
            </a:r>
            <a:r>
              <a:rPr lang="en-NZ" dirty="0"/>
              <a:t> to enter that rest, so that no one may fall through disobedience like theirs.</a:t>
            </a:r>
          </a:p>
          <a:p>
            <a:r>
              <a:rPr lang="en-NZ" dirty="0"/>
              <a:t>Indeed, the Word of God is living and active, sharper than any two-edged sword, piercing until it divides </a:t>
            </a:r>
            <a:r>
              <a:rPr lang="en-NZ" i="1" dirty="0"/>
              <a:t>soul from spirit</a:t>
            </a:r>
            <a:r>
              <a:rPr lang="en-NZ" dirty="0"/>
              <a:t>, and </a:t>
            </a:r>
            <a:r>
              <a:rPr lang="en-NZ" i="1" dirty="0"/>
              <a:t>joints from marrow</a:t>
            </a:r>
            <a:r>
              <a:rPr lang="en-NZ" dirty="0"/>
              <a:t>.  It is able to judge the </a:t>
            </a:r>
            <a:r>
              <a:rPr lang="en-NZ" i="1" dirty="0"/>
              <a:t>thoughts and intentions</a:t>
            </a:r>
            <a:r>
              <a:rPr lang="en-NZ" dirty="0"/>
              <a:t> of the heart.</a:t>
            </a:r>
          </a:p>
          <a:p>
            <a:r>
              <a:rPr lang="en-NZ" dirty="0"/>
              <a:t>Nobody is hidden from God’s sight, but all are naked and laid bare to the eyes of the One to whom we must give an account.</a:t>
            </a:r>
          </a:p>
        </p:txBody>
      </p:sp>
      <p:sp>
        <p:nvSpPr>
          <p:cNvPr id="4" name="Slide Number Placeholder 3"/>
          <p:cNvSpPr>
            <a:spLocks noGrp="1"/>
          </p:cNvSpPr>
          <p:nvPr>
            <p:ph type="sldNum" sz="quarter" idx="12"/>
          </p:nvPr>
        </p:nvSpPr>
        <p:spPr/>
        <p:txBody>
          <a:bodyPr/>
          <a:lstStyle/>
          <a:p>
            <a:fld id="{EAE3165A-D3AC-47CC-BA4B-C184E9CC5BC4}" type="slidenum">
              <a:rPr lang="en-NZ" smtClean="0"/>
              <a:pPr/>
              <a:t>13</a:t>
            </a:fld>
            <a:endParaRPr lang="en-NZ" dirty="0"/>
          </a:p>
        </p:txBody>
      </p:sp>
    </p:spTree>
    <p:extLst>
      <p:ext uri="{BB962C8B-B14F-4D97-AF65-F5344CB8AC3E}">
        <p14:creationId xmlns:p14="http://schemas.microsoft.com/office/powerpoint/2010/main" val="3754703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4:14 – 5:10 Jesus the great High Priest</a:t>
            </a:r>
          </a:p>
        </p:txBody>
      </p:sp>
      <p:sp>
        <p:nvSpPr>
          <p:cNvPr id="3" name="Content Placeholder 2"/>
          <p:cNvSpPr>
            <a:spLocks noGrp="1"/>
          </p:cNvSpPr>
          <p:nvPr>
            <p:ph idx="1"/>
          </p:nvPr>
        </p:nvSpPr>
        <p:spPr>
          <a:xfrm>
            <a:off x="457200" y="1556792"/>
            <a:ext cx="8229600" cy="4799558"/>
          </a:xfrm>
        </p:spPr>
        <p:txBody>
          <a:bodyPr>
            <a:normAutofit fontScale="77500" lnSpcReduction="20000"/>
          </a:bodyPr>
          <a:lstStyle/>
          <a:p>
            <a:r>
              <a:rPr lang="en-NZ" sz="2800" dirty="0"/>
              <a:t>Since, then, we have a </a:t>
            </a:r>
            <a:r>
              <a:rPr lang="en-NZ" sz="2800" b="1" dirty="0">
                <a:solidFill>
                  <a:srgbClr val="0000FF"/>
                </a:solidFill>
              </a:rPr>
              <a:t>great High Priest </a:t>
            </a:r>
            <a:r>
              <a:rPr lang="en-NZ" sz="2800" dirty="0"/>
              <a:t>who has passed through the heavens, </a:t>
            </a:r>
            <a:r>
              <a:rPr lang="en-NZ" sz="2800" b="1" dirty="0">
                <a:solidFill>
                  <a:srgbClr val="CC9900"/>
                </a:solidFill>
              </a:rPr>
              <a:t>Jesus, the Son of God</a:t>
            </a:r>
            <a:r>
              <a:rPr lang="en-NZ" sz="2800" dirty="0"/>
              <a:t>, let us hold fast to our confession.</a:t>
            </a:r>
          </a:p>
          <a:p>
            <a:r>
              <a:rPr lang="en-NZ" sz="2800" dirty="0"/>
              <a:t>For we do not have a high priest who is unable to sympathize with our weaknesses, but we have One who in every respect has been tested as we are, and yet without sin.</a:t>
            </a:r>
          </a:p>
          <a:p>
            <a:r>
              <a:rPr lang="en-NZ" sz="2800" dirty="0"/>
              <a:t>Let us therefore approach the throne of grace with boldness, so that we may receive </a:t>
            </a:r>
            <a:r>
              <a:rPr lang="en-NZ" sz="2800" b="1" dirty="0">
                <a:solidFill>
                  <a:srgbClr val="0000FF"/>
                </a:solidFill>
              </a:rPr>
              <a:t>mercy</a:t>
            </a:r>
            <a:r>
              <a:rPr lang="en-NZ" sz="2800" dirty="0"/>
              <a:t>, and find </a:t>
            </a:r>
            <a:r>
              <a:rPr lang="en-NZ" sz="2800" b="1" dirty="0">
                <a:solidFill>
                  <a:srgbClr val="0000FF"/>
                </a:solidFill>
              </a:rPr>
              <a:t>grace</a:t>
            </a:r>
            <a:r>
              <a:rPr lang="en-NZ" sz="2800" dirty="0"/>
              <a:t> to help in time of need.</a:t>
            </a:r>
          </a:p>
          <a:p>
            <a:r>
              <a:rPr lang="en-NZ" sz="2800" dirty="0"/>
              <a:t>Every high priest who is chosen from among men, is put in charge of things pertaining to God on their behalf, to offer gifts and sacrifices for sins.</a:t>
            </a:r>
          </a:p>
          <a:p>
            <a:r>
              <a:rPr lang="en-NZ" sz="2800" dirty="0"/>
              <a:t>A high priest is able to deal gently with the ignorant and wayward, because he himself is subject to weakness; and because of this he must offer sacrifice </a:t>
            </a:r>
            <a:r>
              <a:rPr lang="en-NZ" sz="2800" i="1" dirty="0"/>
              <a:t>for his own sins</a:t>
            </a:r>
            <a:r>
              <a:rPr lang="en-NZ" sz="2800" dirty="0"/>
              <a:t>, as well as for those of other people.</a:t>
            </a:r>
          </a:p>
          <a:p>
            <a:endParaRPr lang="en-NZ"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14</a:t>
            </a:fld>
            <a:endParaRPr lang="en-NZ" dirty="0"/>
          </a:p>
        </p:txBody>
      </p:sp>
    </p:spTree>
    <p:extLst>
      <p:ext uri="{BB962C8B-B14F-4D97-AF65-F5344CB8AC3E}">
        <p14:creationId xmlns:p14="http://schemas.microsoft.com/office/powerpoint/2010/main" val="389475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4:14 – 5:10 Jesus the great High Priest</a:t>
            </a:r>
          </a:p>
        </p:txBody>
      </p:sp>
      <p:sp>
        <p:nvSpPr>
          <p:cNvPr id="3" name="Content Placeholder 2"/>
          <p:cNvSpPr>
            <a:spLocks noGrp="1"/>
          </p:cNvSpPr>
          <p:nvPr>
            <p:ph idx="1"/>
          </p:nvPr>
        </p:nvSpPr>
        <p:spPr>
          <a:xfrm>
            <a:off x="457200" y="1556792"/>
            <a:ext cx="8229600" cy="4799558"/>
          </a:xfrm>
        </p:spPr>
        <p:txBody>
          <a:bodyPr>
            <a:normAutofit fontScale="85000" lnSpcReduction="20000"/>
          </a:bodyPr>
          <a:lstStyle/>
          <a:p>
            <a:r>
              <a:rPr lang="en-NZ" dirty="0"/>
              <a:t>A high priest does not presume to take this honour, but takes it only when called by God, just as Aaron was.</a:t>
            </a:r>
          </a:p>
          <a:p>
            <a:r>
              <a:rPr lang="en-NZ" dirty="0"/>
              <a:t>In the same way Christ did not glorify Himself in becoming a High Priest, but was appointed by the One who said to Him, “You are My Son, today I have begotten you.”</a:t>
            </a:r>
          </a:p>
          <a:p>
            <a:r>
              <a:rPr lang="en-NZ" dirty="0"/>
              <a:t>He also says in another place, “You are a Priest forever, according to the order of </a:t>
            </a:r>
            <a:r>
              <a:rPr lang="en-NZ" b="1" dirty="0">
                <a:solidFill>
                  <a:srgbClr val="CC9900"/>
                </a:solidFill>
              </a:rPr>
              <a:t>Melchizedek</a:t>
            </a:r>
            <a:r>
              <a:rPr lang="en-NZ" dirty="0"/>
              <a:t>.”</a:t>
            </a:r>
          </a:p>
          <a:p>
            <a:r>
              <a:rPr lang="en-NZ" dirty="0"/>
              <a:t>In the days of His flesh, Jesus offered up prayers and supplications, with loud cries and tears, to the One who was able to save Him from death, and He was heard because of His reverent submission.</a:t>
            </a:r>
          </a:p>
          <a:p>
            <a:r>
              <a:rPr lang="en-NZ" dirty="0"/>
              <a:t>Although He was a Son, He </a:t>
            </a:r>
            <a:r>
              <a:rPr lang="en-NZ" i="1" dirty="0"/>
              <a:t>learned obedience</a:t>
            </a:r>
            <a:r>
              <a:rPr lang="en-NZ" dirty="0"/>
              <a:t> through what He suffered; and having been made perfect, He became the source of eternal salvation for everyone who obeys Him, having been chosen and called by God as a High Priest according to the order of </a:t>
            </a:r>
            <a:r>
              <a:rPr lang="en-NZ" b="1" dirty="0">
                <a:solidFill>
                  <a:srgbClr val="CC9900"/>
                </a:solidFill>
              </a:rPr>
              <a:t>Melchizedek</a:t>
            </a:r>
            <a:r>
              <a:rPr lang="en-NZ" dirty="0"/>
              <a:t>.</a:t>
            </a:r>
          </a:p>
        </p:txBody>
      </p:sp>
      <p:sp>
        <p:nvSpPr>
          <p:cNvPr id="4" name="Slide Number Placeholder 3"/>
          <p:cNvSpPr>
            <a:spLocks noGrp="1"/>
          </p:cNvSpPr>
          <p:nvPr>
            <p:ph type="sldNum" sz="quarter" idx="12"/>
          </p:nvPr>
        </p:nvSpPr>
        <p:spPr/>
        <p:txBody>
          <a:bodyPr/>
          <a:lstStyle/>
          <a:p>
            <a:fld id="{EAE3165A-D3AC-47CC-BA4B-C184E9CC5BC4}" type="slidenum">
              <a:rPr lang="en-NZ" smtClean="0"/>
              <a:pPr/>
              <a:t>15</a:t>
            </a:fld>
            <a:endParaRPr lang="en-NZ" dirty="0"/>
          </a:p>
        </p:txBody>
      </p:sp>
    </p:spTree>
    <p:extLst>
      <p:ext uri="{BB962C8B-B14F-4D97-AF65-F5344CB8AC3E}">
        <p14:creationId xmlns:p14="http://schemas.microsoft.com/office/powerpoint/2010/main" val="3408470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5:11 – 6:12  Warning 3</a:t>
            </a:r>
          </a:p>
        </p:txBody>
      </p:sp>
      <p:sp>
        <p:nvSpPr>
          <p:cNvPr id="3" name="Content Placeholder 2"/>
          <p:cNvSpPr>
            <a:spLocks noGrp="1"/>
          </p:cNvSpPr>
          <p:nvPr>
            <p:ph idx="1"/>
          </p:nvPr>
        </p:nvSpPr>
        <p:spPr>
          <a:xfrm>
            <a:off x="457200" y="1556792"/>
            <a:ext cx="8229600" cy="4799558"/>
          </a:xfrm>
        </p:spPr>
        <p:txBody>
          <a:bodyPr>
            <a:normAutofit/>
          </a:bodyPr>
          <a:lstStyle/>
          <a:p>
            <a:r>
              <a:rPr lang="en-NZ" sz="2400" dirty="0"/>
              <a:t>We have much to say about this that is hard to explain, because you have become dull in your understanding.</a:t>
            </a:r>
          </a:p>
          <a:p>
            <a:r>
              <a:rPr lang="en-NZ" sz="2400" dirty="0"/>
              <a:t>For even though by this time you ought to be teachers, you still need someone to teach you again the basic elements of what God has said.</a:t>
            </a:r>
          </a:p>
          <a:p>
            <a:r>
              <a:rPr lang="en-NZ" sz="2400" dirty="0"/>
              <a:t>You need milk, not solid food; for everyone who lives on milk, being still an infant, is unskilled in the Word of righteousness.</a:t>
            </a:r>
          </a:p>
          <a:p>
            <a:r>
              <a:rPr lang="en-NZ" sz="2400" dirty="0"/>
              <a:t>But solid food is for the mature, for those who have been </a:t>
            </a:r>
            <a:r>
              <a:rPr lang="en-NZ" sz="2400" b="1" i="1" dirty="0">
                <a:solidFill>
                  <a:srgbClr val="0000FF"/>
                </a:solidFill>
              </a:rPr>
              <a:t>trained</a:t>
            </a:r>
            <a:r>
              <a:rPr lang="en-NZ" sz="2400" i="1" dirty="0"/>
              <a:t> by </a:t>
            </a:r>
            <a:r>
              <a:rPr lang="en-NZ" sz="2400" b="1" i="1" dirty="0">
                <a:solidFill>
                  <a:srgbClr val="0000FF"/>
                </a:solidFill>
              </a:rPr>
              <a:t>practice</a:t>
            </a:r>
            <a:r>
              <a:rPr lang="en-NZ" sz="2400" dirty="0"/>
              <a:t> to distinguish good from evil.</a:t>
            </a:r>
          </a:p>
        </p:txBody>
      </p:sp>
      <p:sp>
        <p:nvSpPr>
          <p:cNvPr id="4" name="Slide Number Placeholder 3"/>
          <p:cNvSpPr>
            <a:spLocks noGrp="1"/>
          </p:cNvSpPr>
          <p:nvPr>
            <p:ph type="sldNum" sz="quarter" idx="12"/>
          </p:nvPr>
        </p:nvSpPr>
        <p:spPr/>
        <p:txBody>
          <a:bodyPr/>
          <a:lstStyle/>
          <a:p>
            <a:fld id="{EAE3165A-D3AC-47CC-BA4B-C184E9CC5BC4}" type="slidenum">
              <a:rPr lang="en-NZ" smtClean="0"/>
              <a:pPr/>
              <a:t>16</a:t>
            </a:fld>
            <a:endParaRPr lang="en-NZ" dirty="0"/>
          </a:p>
        </p:txBody>
      </p:sp>
    </p:spTree>
    <p:extLst>
      <p:ext uri="{BB962C8B-B14F-4D97-AF65-F5344CB8AC3E}">
        <p14:creationId xmlns:p14="http://schemas.microsoft.com/office/powerpoint/2010/main" val="3407823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5"/>
            <a:ext cx="8229600" cy="883989"/>
          </a:xfrm>
        </p:spPr>
        <p:txBody>
          <a:bodyPr>
            <a:normAutofit/>
          </a:bodyPr>
          <a:lstStyle/>
          <a:p>
            <a:r>
              <a:rPr lang="en-NZ" sz="4000" dirty="0"/>
              <a:t>   </a:t>
            </a:r>
          </a:p>
        </p:txBody>
      </p:sp>
      <p:sp>
        <p:nvSpPr>
          <p:cNvPr id="3" name="Content Placeholder 2"/>
          <p:cNvSpPr>
            <a:spLocks noGrp="1"/>
          </p:cNvSpPr>
          <p:nvPr>
            <p:ph idx="1"/>
          </p:nvPr>
        </p:nvSpPr>
        <p:spPr>
          <a:xfrm>
            <a:off x="457200" y="836712"/>
            <a:ext cx="8229600" cy="5760640"/>
          </a:xfrm>
        </p:spPr>
        <p:txBody>
          <a:bodyPr>
            <a:normAutofit/>
          </a:bodyPr>
          <a:lstStyle/>
          <a:p>
            <a:pPr marL="0" indent="0">
              <a:buNone/>
            </a:pPr>
            <a:r>
              <a:rPr lang="en-NZ" sz="3600" dirty="0">
                <a:solidFill>
                  <a:schemeClr val="bg2">
                    <a:lumMod val="50000"/>
                  </a:schemeClr>
                </a:solidFill>
                <a:latin typeface="+mj-lt"/>
              </a:rPr>
              <a:t>5:11 – 6:12  Warning 3 </a:t>
            </a:r>
            <a:r>
              <a:rPr lang="en-NZ" sz="2400" dirty="0">
                <a:solidFill>
                  <a:schemeClr val="bg2">
                    <a:lumMod val="50000"/>
                  </a:schemeClr>
                </a:solidFill>
                <a:latin typeface="+mj-lt"/>
              </a:rPr>
              <a:t>(continued)</a:t>
            </a:r>
          </a:p>
          <a:p>
            <a:pPr marL="0" indent="0">
              <a:buNone/>
            </a:pPr>
            <a:endParaRPr lang="en-NZ" sz="1200" dirty="0"/>
          </a:p>
          <a:p>
            <a:pPr marL="0" indent="0">
              <a:buNone/>
            </a:pPr>
            <a:r>
              <a:rPr lang="en-NZ" dirty="0"/>
              <a:t>Therefore let us go on towards perfection, leaving behind the basic teachings about Christ, and not laying again the foundation, namely:</a:t>
            </a:r>
          </a:p>
          <a:p>
            <a:pPr lvl="0"/>
            <a:r>
              <a:rPr lang="en-NZ" dirty="0"/>
              <a:t> </a:t>
            </a:r>
            <a:r>
              <a:rPr lang="en-NZ" dirty="0">
                <a:solidFill>
                  <a:srgbClr val="CC9900"/>
                </a:solidFill>
              </a:rPr>
              <a:t>repentance from dead works</a:t>
            </a:r>
          </a:p>
          <a:p>
            <a:pPr lvl="0"/>
            <a:r>
              <a:rPr lang="en-NZ" dirty="0">
                <a:solidFill>
                  <a:srgbClr val="CC9900"/>
                </a:solidFill>
              </a:rPr>
              <a:t> faith towards God</a:t>
            </a:r>
          </a:p>
          <a:p>
            <a:pPr lvl="0"/>
            <a:r>
              <a:rPr lang="en-NZ" dirty="0">
                <a:solidFill>
                  <a:srgbClr val="CC9900"/>
                </a:solidFill>
              </a:rPr>
              <a:t> instructions about baptisms</a:t>
            </a:r>
          </a:p>
          <a:p>
            <a:pPr lvl="0"/>
            <a:r>
              <a:rPr lang="en-NZ" dirty="0">
                <a:solidFill>
                  <a:srgbClr val="CC9900"/>
                </a:solidFill>
              </a:rPr>
              <a:t> the laying on of hands</a:t>
            </a:r>
          </a:p>
          <a:p>
            <a:pPr lvl="0"/>
            <a:r>
              <a:rPr lang="en-NZ" dirty="0">
                <a:solidFill>
                  <a:srgbClr val="CC9900"/>
                </a:solidFill>
              </a:rPr>
              <a:t> the resurrection of the dead</a:t>
            </a:r>
          </a:p>
          <a:p>
            <a:pPr lvl="0"/>
            <a:r>
              <a:rPr lang="en-NZ" dirty="0">
                <a:solidFill>
                  <a:srgbClr val="CC9900"/>
                </a:solidFill>
              </a:rPr>
              <a:t> eternal judgment</a:t>
            </a:r>
          </a:p>
          <a:p>
            <a:pPr marL="0" lvl="0" indent="0">
              <a:buNone/>
            </a:pPr>
            <a:r>
              <a:rPr lang="en-NZ" dirty="0"/>
              <a:t>And we will do this if God permits.</a:t>
            </a:r>
          </a:p>
          <a:p>
            <a:pPr marL="0" indent="0">
              <a:buNone/>
            </a:pPr>
            <a:endParaRPr lang="en-NZ" dirty="0"/>
          </a:p>
          <a:p>
            <a:pPr marL="0" indent="0">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17</a:t>
            </a:fld>
            <a:endParaRPr lang="en-NZ" dirty="0"/>
          </a:p>
        </p:txBody>
      </p:sp>
    </p:spTree>
    <p:extLst>
      <p:ext uri="{BB962C8B-B14F-4D97-AF65-F5344CB8AC3E}">
        <p14:creationId xmlns:p14="http://schemas.microsoft.com/office/powerpoint/2010/main" val="4196547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5"/>
            <a:ext cx="8229600" cy="883989"/>
          </a:xfrm>
        </p:spPr>
        <p:txBody>
          <a:bodyPr>
            <a:normAutofit/>
          </a:bodyPr>
          <a:lstStyle/>
          <a:p>
            <a:r>
              <a:rPr lang="en-NZ" sz="4000" dirty="0"/>
              <a:t>   </a:t>
            </a:r>
          </a:p>
        </p:txBody>
      </p:sp>
      <p:sp>
        <p:nvSpPr>
          <p:cNvPr id="3" name="Content Placeholder 2"/>
          <p:cNvSpPr>
            <a:spLocks noGrp="1"/>
          </p:cNvSpPr>
          <p:nvPr>
            <p:ph idx="1"/>
          </p:nvPr>
        </p:nvSpPr>
        <p:spPr>
          <a:xfrm>
            <a:off x="457200" y="692696"/>
            <a:ext cx="8229600" cy="5904656"/>
          </a:xfrm>
        </p:spPr>
        <p:txBody>
          <a:bodyPr>
            <a:normAutofit fontScale="92500" lnSpcReduction="20000"/>
          </a:bodyPr>
          <a:lstStyle/>
          <a:p>
            <a:pPr marL="0" indent="0">
              <a:buNone/>
            </a:pPr>
            <a:r>
              <a:rPr lang="en-NZ" sz="3200" dirty="0">
                <a:solidFill>
                  <a:schemeClr val="bg2">
                    <a:lumMod val="50000"/>
                  </a:schemeClr>
                </a:solidFill>
              </a:rPr>
              <a:t>5:11 – 6:12  Warning 3 </a:t>
            </a:r>
            <a:r>
              <a:rPr lang="en-NZ" sz="2000" dirty="0">
                <a:solidFill>
                  <a:schemeClr val="bg2">
                    <a:lumMod val="50000"/>
                  </a:schemeClr>
                </a:solidFill>
              </a:rPr>
              <a:t>(continued)</a:t>
            </a:r>
          </a:p>
          <a:p>
            <a:pPr marL="0" indent="0">
              <a:buNone/>
            </a:pPr>
            <a:endParaRPr lang="en-NZ" sz="1100" dirty="0"/>
          </a:p>
          <a:p>
            <a:pPr marL="0" indent="0">
              <a:buNone/>
            </a:pPr>
            <a:r>
              <a:rPr lang="en-NZ" dirty="0"/>
              <a:t>For it is impossible to restore again to repentance those who have once:</a:t>
            </a:r>
          </a:p>
          <a:p>
            <a:pPr lvl="0"/>
            <a:r>
              <a:rPr lang="en-NZ" dirty="0">
                <a:solidFill>
                  <a:srgbClr val="CC9900"/>
                </a:solidFill>
              </a:rPr>
              <a:t>been enlightened, and</a:t>
            </a:r>
          </a:p>
          <a:p>
            <a:pPr lvl="0"/>
            <a:r>
              <a:rPr lang="en-NZ" dirty="0">
                <a:solidFill>
                  <a:srgbClr val="CC9900"/>
                </a:solidFill>
              </a:rPr>
              <a:t>tasted the heavenly gift [salvation], and</a:t>
            </a:r>
          </a:p>
          <a:p>
            <a:pPr lvl="0"/>
            <a:r>
              <a:rPr lang="en-NZ" dirty="0">
                <a:solidFill>
                  <a:srgbClr val="CC9900"/>
                </a:solidFill>
              </a:rPr>
              <a:t>shared in the Holy Spirit, and</a:t>
            </a:r>
          </a:p>
          <a:p>
            <a:pPr lvl="0"/>
            <a:r>
              <a:rPr lang="en-NZ" dirty="0">
                <a:solidFill>
                  <a:srgbClr val="CC9900"/>
                </a:solidFill>
              </a:rPr>
              <a:t>tasted the goodness of the Word of God, and</a:t>
            </a:r>
          </a:p>
          <a:p>
            <a:pPr lvl="0"/>
            <a:r>
              <a:rPr lang="en-NZ" dirty="0">
                <a:solidFill>
                  <a:srgbClr val="CC9900"/>
                </a:solidFill>
              </a:rPr>
              <a:t>tasted the powers of the Age to come,</a:t>
            </a:r>
          </a:p>
          <a:p>
            <a:pPr marL="0" lvl="0" indent="0">
              <a:buNone/>
            </a:pPr>
            <a:r>
              <a:rPr lang="en-NZ" dirty="0"/>
              <a:t>and then have fallen away; since on their own they are crucifying again the Son of God and are holding Him up to contempt.</a:t>
            </a:r>
          </a:p>
          <a:p>
            <a:pPr marL="0" indent="0">
              <a:buNone/>
            </a:pPr>
            <a:r>
              <a:rPr lang="en-NZ" dirty="0"/>
              <a:t>Ground that soaks up the rain falling on it repeatedly, and produces a crop which is useful to those for whom it is cultivated, receives a blessing from God.</a:t>
            </a:r>
          </a:p>
          <a:p>
            <a:pPr marL="0" indent="0">
              <a:buNone/>
            </a:pPr>
            <a:r>
              <a:rPr lang="en-NZ" dirty="0"/>
              <a:t>But if it produces thorns and thistles, it is worthless and on the verge of being cursed; in the end it will be burned over.</a:t>
            </a:r>
          </a:p>
          <a:p>
            <a:pPr marL="0" indent="0">
              <a:buNone/>
            </a:pPr>
            <a:endParaRPr lang="en-NZ" dirty="0"/>
          </a:p>
          <a:p>
            <a:pPr marL="0" indent="0">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18</a:t>
            </a:fld>
            <a:endParaRPr lang="en-NZ" dirty="0"/>
          </a:p>
        </p:txBody>
      </p:sp>
    </p:spTree>
    <p:extLst>
      <p:ext uri="{BB962C8B-B14F-4D97-AF65-F5344CB8AC3E}">
        <p14:creationId xmlns:p14="http://schemas.microsoft.com/office/powerpoint/2010/main" val="726958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5"/>
            <a:ext cx="8229600" cy="883989"/>
          </a:xfrm>
        </p:spPr>
        <p:txBody>
          <a:bodyPr>
            <a:normAutofit/>
          </a:bodyPr>
          <a:lstStyle/>
          <a:p>
            <a:r>
              <a:rPr lang="en-NZ" sz="4000" dirty="0"/>
              <a:t>   </a:t>
            </a:r>
          </a:p>
        </p:txBody>
      </p:sp>
      <p:sp>
        <p:nvSpPr>
          <p:cNvPr id="3" name="Content Placeholder 2"/>
          <p:cNvSpPr>
            <a:spLocks noGrp="1"/>
          </p:cNvSpPr>
          <p:nvPr>
            <p:ph idx="1"/>
          </p:nvPr>
        </p:nvSpPr>
        <p:spPr>
          <a:xfrm>
            <a:off x="457200" y="764704"/>
            <a:ext cx="8229600" cy="5832648"/>
          </a:xfrm>
        </p:spPr>
        <p:txBody>
          <a:bodyPr>
            <a:normAutofit/>
          </a:bodyPr>
          <a:lstStyle/>
          <a:p>
            <a:pPr marL="0" indent="0">
              <a:buNone/>
            </a:pPr>
            <a:r>
              <a:rPr lang="en-NZ" sz="3200" dirty="0">
                <a:solidFill>
                  <a:schemeClr val="bg2">
                    <a:lumMod val="50000"/>
                  </a:schemeClr>
                </a:solidFill>
              </a:rPr>
              <a:t>5:11 – 6:12  Warning 3 </a:t>
            </a:r>
            <a:r>
              <a:rPr lang="en-NZ" sz="2000" dirty="0">
                <a:solidFill>
                  <a:schemeClr val="bg2">
                    <a:lumMod val="50000"/>
                  </a:schemeClr>
                </a:solidFill>
              </a:rPr>
              <a:t>(continued)</a:t>
            </a:r>
          </a:p>
          <a:p>
            <a:pPr marL="0" indent="0">
              <a:buNone/>
            </a:pPr>
            <a:endParaRPr lang="en-NZ" sz="1200" b="1" dirty="0">
              <a:solidFill>
                <a:srgbClr val="0000FF"/>
              </a:solidFill>
            </a:endParaRPr>
          </a:p>
          <a:p>
            <a:r>
              <a:rPr lang="en-NZ" dirty="0"/>
              <a:t>Even though we speak in this way, beloved, we are confident of </a:t>
            </a:r>
            <a:r>
              <a:rPr lang="en-NZ" b="1" i="1" dirty="0">
                <a:solidFill>
                  <a:srgbClr val="0000FF"/>
                </a:solidFill>
              </a:rPr>
              <a:t>better things</a:t>
            </a:r>
            <a:r>
              <a:rPr lang="en-NZ" dirty="0">
                <a:solidFill>
                  <a:srgbClr val="0000FF"/>
                </a:solidFill>
              </a:rPr>
              <a:t> </a:t>
            </a:r>
            <a:r>
              <a:rPr lang="en-NZ" dirty="0"/>
              <a:t>in your case; things that belong to salvation.</a:t>
            </a:r>
          </a:p>
          <a:p>
            <a:r>
              <a:rPr lang="en-NZ" dirty="0"/>
              <a:t>For God is not unjust; He will not overlook your work and the love that you showed for His sake in serving the saints, as you still do.</a:t>
            </a:r>
          </a:p>
          <a:p>
            <a:r>
              <a:rPr lang="en-NZ" dirty="0"/>
              <a:t>We want each one of you to show the same diligence, and to realize the full assurance of hope to the very end, so that you may not become sluggish, but become imitators of those who, through </a:t>
            </a:r>
            <a:r>
              <a:rPr lang="en-NZ" b="1" i="1" dirty="0">
                <a:solidFill>
                  <a:srgbClr val="0000FF"/>
                </a:solidFill>
              </a:rPr>
              <a:t>faith</a:t>
            </a:r>
            <a:r>
              <a:rPr lang="en-NZ" dirty="0"/>
              <a:t> and </a:t>
            </a:r>
            <a:r>
              <a:rPr lang="en-NZ" b="1" dirty="0">
                <a:solidFill>
                  <a:srgbClr val="0000FF"/>
                </a:solidFill>
              </a:rPr>
              <a:t>patience</a:t>
            </a:r>
            <a:r>
              <a:rPr lang="en-NZ" dirty="0"/>
              <a:t>, inherit the promises.</a:t>
            </a:r>
          </a:p>
          <a:p>
            <a:pPr marL="0" indent="0">
              <a:buNone/>
            </a:pPr>
            <a:endParaRPr lang="en-NZ" dirty="0"/>
          </a:p>
          <a:p>
            <a:pPr marL="0" indent="0">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19</a:t>
            </a:fld>
            <a:endParaRPr lang="en-NZ" dirty="0"/>
          </a:p>
        </p:txBody>
      </p:sp>
    </p:spTree>
    <p:extLst>
      <p:ext uri="{BB962C8B-B14F-4D97-AF65-F5344CB8AC3E}">
        <p14:creationId xmlns:p14="http://schemas.microsoft.com/office/powerpoint/2010/main" val="2934521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332656"/>
            <a:ext cx="7702001" cy="1143000"/>
          </a:xfrm>
        </p:spPr>
        <p:txBody>
          <a:bodyPr/>
          <a:lstStyle/>
          <a:p>
            <a:r>
              <a:rPr lang="en-NZ" dirty="0"/>
              <a:t>Why was this book written?</a:t>
            </a:r>
          </a:p>
        </p:txBody>
      </p:sp>
      <p:sp>
        <p:nvSpPr>
          <p:cNvPr id="3" name="Content Placeholder 2"/>
          <p:cNvSpPr>
            <a:spLocks noGrp="1"/>
          </p:cNvSpPr>
          <p:nvPr>
            <p:ph idx="1"/>
          </p:nvPr>
        </p:nvSpPr>
        <p:spPr>
          <a:xfrm>
            <a:off x="971599" y="1844824"/>
            <a:ext cx="7056786" cy="4479776"/>
          </a:xfrm>
        </p:spPr>
        <p:txBody>
          <a:bodyPr>
            <a:normAutofit fontScale="92500" lnSpcReduction="10000"/>
          </a:bodyPr>
          <a:lstStyle/>
          <a:p>
            <a:pPr algn="ctr">
              <a:buNone/>
            </a:pPr>
            <a:r>
              <a:rPr lang="en-NZ" sz="3000" b="1" dirty="0"/>
              <a:t>Was it Paul’s Thesis about Jesus?</a:t>
            </a:r>
          </a:p>
          <a:p>
            <a:pPr algn="ctr">
              <a:buNone/>
            </a:pPr>
            <a:r>
              <a:rPr lang="en-NZ" sz="3000" b="1" i="1" dirty="0">
                <a:solidFill>
                  <a:srgbClr val="FF0000"/>
                </a:solidFill>
              </a:rPr>
              <a:t>“The Gospel of Jesus the Messiah”</a:t>
            </a:r>
          </a:p>
          <a:p>
            <a:pPr>
              <a:buNone/>
            </a:pPr>
            <a:endParaRPr lang="en-NZ" sz="1900" b="1" dirty="0">
              <a:solidFill>
                <a:srgbClr val="0000FF"/>
              </a:solidFill>
            </a:endParaRPr>
          </a:p>
          <a:p>
            <a:pPr marL="514350" indent="-514350">
              <a:buAutoNum type="arabicPeriod"/>
            </a:pPr>
            <a:r>
              <a:rPr lang="en-NZ" sz="2800" b="1" dirty="0"/>
              <a:t>God (YHWH) has a </a:t>
            </a:r>
            <a:r>
              <a:rPr lang="en-NZ" sz="2800" b="1" dirty="0">
                <a:solidFill>
                  <a:srgbClr val="0000FF"/>
                </a:solidFill>
              </a:rPr>
              <a:t>Son</a:t>
            </a:r>
            <a:r>
              <a:rPr lang="en-NZ" sz="2800" b="1" dirty="0"/>
              <a:t>!</a:t>
            </a:r>
          </a:p>
          <a:p>
            <a:pPr marL="514350" indent="-514350">
              <a:buAutoNum type="arabicPeriod"/>
            </a:pPr>
            <a:r>
              <a:rPr lang="en-NZ" sz="2800" b="1" dirty="0"/>
              <a:t>His name is </a:t>
            </a:r>
            <a:r>
              <a:rPr lang="en-NZ" sz="2800" b="1" dirty="0">
                <a:solidFill>
                  <a:srgbClr val="0000FF"/>
                </a:solidFill>
              </a:rPr>
              <a:t>Jesus</a:t>
            </a:r>
            <a:endParaRPr lang="en-NZ" sz="2800" b="1" dirty="0"/>
          </a:p>
          <a:p>
            <a:pPr marL="514350" indent="-514350">
              <a:buAutoNum type="arabicPeriod"/>
            </a:pPr>
            <a:r>
              <a:rPr lang="en-NZ" sz="2800" b="1" dirty="0"/>
              <a:t>He is the </a:t>
            </a:r>
            <a:r>
              <a:rPr lang="en-NZ" sz="2800" b="1" dirty="0">
                <a:solidFill>
                  <a:srgbClr val="0000FF"/>
                </a:solidFill>
              </a:rPr>
              <a:t>Messiah </a:t>
            </a:r>
            <a:r>
              <a:rPr lang="en-NZ" sz="2800" b="1" dirty="0">
                <a:solidFill>
                  <a:srgbClr val="000000"/>
                </a:solidFill>
              </a:rPr>
              <a:t>-</a:t>
            </a:r>
            <a:r>
              <a:rPr lang="en-NZ" sz="2800" b="1" dirty="0">
                <a:solidFill>
                  <a:srgbClr val="0000FF"/>
                </a:solidFill>
              </a:rPr>
              <a:t> </a:t>
            </a:r>
            <a:r>
              <a:rPr lang="en-NZ" sz="2800" b="1" dirty="0"/>
              <a:t>Anointed One</a:t>
            </a:r>
          </a:p>
          <a:p>
            <a:pPr marL="0" indent="0">
              <a:buNone/>
            </a:pPr>
            <a:r>
              <a:rPr lang="en-NZ" sz="1400" b="1" dirty="0"/>
              <a:t> </a:t>
            </a:r>
          </a:p>
          <a:p>
            <a:pPr marL="0" indent="0">
              <a:buNone/>
            </a:pPr>
            <a:r>
              <a:rPr lang="en-NZ" sz="2400" dirty="0"/>
              <a:t>       </a:t>
            </a:r>
            <a:r>
              <a:rPr lang="en-NZ" sz="2800" dirty="0"/>
              <a:t>The last great </a:t>
            </a:r>
            <a:r>
              <a:rPr lang="en-NZ" sz="2800" b="1" dirty="0">
                <a:solidFill>
                  <a:srgbClr val="FF0000"/>
                </a:solidFill>
              </a:rPr>
              <a:t>Prophet</a:t>
            </a:r>
          </a:p>
          <a:p>
            <a:pPr marL="0" indent="0">
              <a:buNone/>
            </a:pPr>
            <a:r>
              <a:rPr lang="en-NZ" sz="2800" dirty="0"/>
              <a:t>      The last great </a:t>
            </a:r>
            <a:r>
              <a:rPr lang="en-NZ" sz="2800" b="1" dirty="0">
                <a:solidFill>
                  <a:srgbClr val="FF0000"/>
                </a:solidFill>
              </a:rPr>
              <a:t>High Priest</a:t>
            </a:r>
          </a:p>
          <a:p>
            <a:pPr marL="0" indent="0">
              <a:buNone/>
            </a:pPr>
            <a:r>
              <a:rPr lang="en-NZ" sz="2800" dirty="0"/>
              <a:t>      The </a:t>
            </a:r>
            <a:r>
              <a:rPr lang="en-NZ" sz="2800" b="1" dirty="0">
                <a:solidFill>
                  <a:srgbClr val="FF0000"/>
                </a:solidFill>
              </a:rPr>
              <a:t>King of kings and Lord of lords</a:t>
            </a:r>
          </a:p>
          <a:p>
            <a:pPr marL="0" indent="0">
              <a:buNone/>
            </a:pPr>
            <a:r>
              <a:rPr lang="en-NZ" sz="2400" dirty="0"/>
              <a:t>	</a:t>
            </a:r>
            <a:endParaRPr lang="en-NZ" sz="3200" b="1" dirty="0">
              <a:solidFill>
                <a:srgbClr val="0000FF"/>
              </a:solidFill>
            </a:endParaRPr>
          </a:p>
          <a:p>
            <a:pPr>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2</a:t>
            </a:fld>
            <a:endParaRPr lang="en-NZ" dirty="0"/>
          </a:p>
        </p:txBody>
      </p:sp>
    </p:spTree>
    <p:extLst>
      <p:ext uri="{BB962C8B-B14F-4D97-AF65-F5344CB8AC3E}">
        <p14:creationId xmlns:p14="http://schemas.microsoft.com/office/powerpoint/2010/main" val="3602677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6:13-20  Certainty of God’s Promise</a:t>
            </a:r>
          </a:p>
        </p:txBody>
      </p:sp>
      <p:sp>
        <p:nvSpPr>
          <p:cNvPr id="3" name="Content Placeholder 2"/>
          <p:cNvSpPr>
            <a:spLocks noGrp="1"/>
          </p:cNvSpPr>
          <p:nvPr>
            <p:ph idx="1"/>
          </p:nvPr>
        </p:nvSpPr>
        <p:spPr>
          <a:xfrm>
            <a:off x="457200" y="1556792"/>
            <a:ext cx="8229600" cy="4799558"/>
          </a:xfrm>
        </p:spPr>
        <p:txBody>
          <a:bodyPr>
            <a:normAutofit fontScale="85000" lnSpcReduction="20000"/>
          </a:bodyPr>
          <a:lstStyle/>
          <a:p>
            <a:r>
              <a:rPr lang="en-NZ" dirty="0"/>
              <a:t>When God made a </a:t>
            </a:r>
            <a:r>
              <a:rPr lang="en-NZ" b="1" i="1" dirty="0"/>
              <a:t>promise</a:t>
            </a:r>
            <a:r>
              <a:rPr lang="en-NZ" dirty="0"/>
              <a:t> to Abraham, because He had no one greater by whom to swear, He </a:t>
            </a:r>
            <a:r>
              <a:rPr lang="en-NZ" b="1" i="1" dirty="0"/>
              <a:t>swore</a:t>
            </a:r>
            <a:r>
              <a:rPr lang="en-NZ" dirty="0"/>
              <a:t> by Himself, saying, “I will surely bless you and multiply you.”</a:t>
            </a:r>
          </a:p>
          <a:p>
            <a:r>
              <a:rPr lang="en-NZ" dirty="0"/>
              <a:t>Thus Abraham, having patiently endured, obtained the promise.</a:t>
            </a:r>
          </a:p>
          <a:p>
            <a:r>
              <a:rPr lang="en-NZ" dirty="0"/>
              <a:t>People, of course, swear by someone greater than themselves, and an oath given as confirmation puts an end to all dispute.</a:t>
            </a:r>
          </a:p>
          <a:p>
            <a:r>
              <a:rPr lang="en-NZ" dirty="0"/>
              <a:t>In the same way, when God desired to show even more clearly, to the heirs of the </a:t>
            </a:r>
            <a:r>
              <a:rPr lang="en-NZ" b="1" dirty="0">
                <a:solidFill>
                  <a:srgbClr val="0000FF"/>
                </a:solidFill>
              </a:rPr>
              <a:t>promise</a:t>
            </a:r>
            <a:r>
              <a:rPr lang="en-NZ" dirty="0"/>
              <a:t>, the unchangeable character of His purpose, He guaranteed it by an </a:t>
            </a:r>
            <a:r>
              <a:rPr lang="en-NZ" b="1" dirty="0">
                <a:solidFill>
                  <a:srgbClr val="0000FF"/>
                </a:solidFill>
              </a:rPr>
              <a:t>oath</a:t>
            </a:r>
            <a:r>
              <a:rPr lang="en-NZ" dirty="0"/>
              <a:t>, so that through two unchangeable things, in which it is impossible that God would prove to be false, we who have taken refuge might be strongly encouraged to seize the </a:t>
            </a:r>
            <a:r>
              <a:rPr lang="en-NZ" b="1" dirty="0">
                <a:solidFill>
                  <a:srgbClr val="0000FF"/>
                </a:solidFill>
              </a:rPr>
              <a:t>hope</a:t>
            </a:r>
            <a:r>
              <a:rPr lang="en-NZ" dirty="0"/>
              <a:t> that is set before us.</a:t>
            </a:r>
          </a:p>
          <a:p>
            <a:r>
              <a:rPr lang="en-NZ" dirty="0"/>
              <a:t>We have this hope, a sure and steadfast anchor of the soul; a hope that enters the inner shrine behind the curtain, where Jesus, a forerunner on our behalf, has entered, having become </a:t>
            </a:r>
            <a:r>
              <a:rPr lang="en-NZ" b="1" dirty="0"/>
              <a:t>High Priest forever</a:t>
            </a:r>
            <a:r>
              <a:rPr lang="en-NZ" dirty="0"/>
              <a:t> according to the order of </a:t>
            </a:r>
            <a:r>
              <a:rPr lang="en-NZ" b="1" dirty="0">
                <a:solidFill>
                  <a:srgbClr val="CC9900"/>
                </a:solidFill>
              </a:rPr>
              <a:t>Melchizedek</a:t>
            </a:r>
            <a:r>
              <a:rPr lang="en-NZ" dirty="0"/>
              <a:t>.</a:t>
            </a:r>
          </a:p>
          <a:p>
            <a:endParaRPr lang="en-NZ"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20</a:t>
            </a:fld>
            <a:endParaRPr lang="en-NZ" dirty="0"/>
          </a:p>
        </p:txBody>
      </p:sp>
    </p:spTree>
    <p:extLst>
      <p:ext uri="{BB962C8B-B14F-4D97-AF65-F5344CB8AC3E}">
        <p14:creationId xmlns:p14="http://schemas.microsoft.com/office/powerpoint/2010/main" val="1205507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Application</a:t>
            </a:r>
          </a:p>
        </p:txBody>
      </p:sp>
      <p:sp>
        <p:nvSpPr>
          <p:cNvPr id="3" name="Content Placeholder 2"/>
          <p:cNvSpPr>
            <a:spLocks noGrp="1"/>
          </p:cNvSpPr>
          <p:nvPr>
            <p:ph idx="1"/>
          </p:nvPr>
        </p:nvSpPr>
        <p:spPr>
          <a:xfrm>
            <a:off x="457200" y="1556792"/>
            <a:ext cx="8229600" cy="4680520"/>
          </a:xfrm>
        </p:spPr>
        <p:txBody>
          <a:bodyPr>
            <a:normAutofit fontScale="92500"/>
          </a:bodyPr>
          <a:lstStyle/>
          <a:p>
            <a:r>
              <a:rPr lang="en-NZ" b="1" dirty="0">
                <a:solidFill>
                  <a:srgbClr val="FF0000"/>
                </a:solidFill>
              </a:rPr>
              <a:t>Warning 1</a:t>
            </a:r>
            <a:r>
              <a:rPr lang="en-NZ" dirty="0"/>
              <a:t>:  Pay attention to God’s Word and what He is saying.</a:t>
            </a:r>
          </a:p>
          <a:p>
            <a:r>
              <a:rPr lang="en-NZ" b="1" dirty="0">
                <a:solidFill>
                  <a:srgbClr val="FF0000"/>
                </a:solidFill>
              </a:rPr>
              <a:t>Warning</a:t>
            </a:r>
            <a:r>
              <a:rPr lang="en-NZ" dirty="0">
                <a:solidFill>
                  <a:srgbClr val="FF0000"/>
                </a:solidFill>
              </a:rPr>
              <a:t> 2</a:t>
            </a:r>
            <a:r>
              <a:rPr lang="en-NZ" dirty="0"/>
              <a:t>:  Don’t harden our hearts, rebel, or have an unbelieving/cynical heart.  Instead, be aware of the deceitfulness of sin, and obey God by faith/faithfulness.</a:t>
            </a:r>
          </a:p>
          <a:p>
            <a:r>
              <a:rPr lang="en-NZ" dirty="0"/>
              <a:t>Enter God’s promised rest by faith – hear and obey.</a:t>
            </a:r>
          </a:p>
          <a:p>
            <a:r>
              <a:rPr lang="en-NZ" b="1" dirty="0">
                <a:solidFill>
                  <a:srgbClr val="FF0000"/>
                </a:solidFill>
              </a:rPr>
              <a:t>Warning 3</a:t>
            </a:r>
            <a:r>
              <a:rPr lang="en-NZ" dirty="0"/>
              <a:t>:  Beware of backsliding and losing our faith.  Continue to live for God – and be patient!  Don’t give up!</a:t>
            </a:r>
          </a:p>
          <a:p>
            <a:r>
              <a:rPr lang="en-NZ" dirty="0"/>
              <a:t>God has promised us blessing and eternal life – these are the foundation of our Hope.</a:t>
            </a:r>
          </a:p>
          <a:p>
            <a:r>
              <a:rPr lang="en-NZ" dirty="0"/>
              <a:t>Jesus is our High Priest and Mediator – forever!</a:t>
            </a: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21</a:t>
            </a:fld>
            <a:endParaRPr lang="en-NZ" dirty="0"/>
          </a:p>
        </p:txBody>
      </p:sp>
    </p:spTree>
    <p:extLst>
      <p:ext uri="{BB962C8B-B14F-4D97-AF65-F5344CB8AC3E}">
        <p14:creationId xmlns:p14="http://schemas.microsoft.com/office/powerpoint/2010/main" val="2620376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44824"/>
            <a:ext cx="8229600" cy="4392488"/>
          </a:xfrm>
        </p:spPr>
        <p:txBody>
          <a:bodyPr>
            <a:normAutofit/>
          </a:bodyPr>
          <a:lstStyle/>
          <a:p>
            <a:r>
              <a:rPr lang="en-NZ" sz="3200" dirty="0"/>
              <a:t>  The book of </a:t>
            </a:r>
            <a:r>
              <a:rPr lang="en-NZ" sz="3200" b="1" dirty="0"/>
              <a:t>Hebrews</a:t>
            </a:r>
            <a:r>
              <a:rPr lang="en-NZ" sz="3200" dirty="0"/>
              <a:t> …</a:t>
            </a:r>
            <a:endParaRPr lang="en-NZ" sz="3200" b="1" dirty="0">
              <a:solidFill>
                <a:srgbClr val="0000FF"/>
              </a:solidFill>
            </a:endParaRPr>
          </a:p>
          <a:p>
            <a:pPr marL="0" indent="0">
              <a:buNone/>
            </a:pPr>
            <a:endParaRPr lang="en-NZ" sz="2000" b="1" dirty="0">
              <a:solidFill>
                <a:srgbClr val="0000FF"/>
              </a:solidFill>
            </a:endParaRPr>
          </a:p>
          <a:p>
            <a:pPr marL="0" indent="0">
              <a:buNone/>
            </a:pPr>
            <a:r>
              <a:rPr lang="en-NZ" sz="3200" b="1" dirty="0">
                <a:solidFill>
                  <a:srgbClr val="0000FF"/>
                </a:solidFill>
              </a:rPr>
              <a:t>	… is “</a:t>
            </a:r>
            <a:r>
              <a:rPr lang="en-NZ" sz="3200" b="1" i="1" dirty="0">
                <a:solidFill>
                  <a:srgbClr val="0000FF"/>
                </a:solidFill>
              </a:rPr>
              <a:t>the Gospel for the Jews</a:t>
            </a:r>
            <a:r>
              <a:rPr lang="en-NZ" sz="3200" b="1" dirty="0">
                <a:solidFill>
                  <a:srgbClr val="0000FF"/>
                </a:solidFill>
              </a:rPr>
              <a:t>”</a:t>
            </a:r>
          </a:p>
          <a:p>
            <a:pPr marL="0" indent="0">
              <a:buNone/>
            </a:pPr>
            <a:endParaRPr lang="en-NZ" sz="3200" b="1" dirty="0">
              <a:solidFill>
                <a:srgbClr val="0000FF"/>
              </a:solidFill>
            </a:endParaRPr>
          </a:p>
          <a:p>
            <a:r>
              <a:rPr lang="en-NZ" sz="3200" b="1" dirty="0">
                <a:solidFill>
                  <a:srgbClr val="0000FF"/>
                </a:solidFill>
              </a:rPr>
              <a:t>  </a:t>
            </a:r>
            <a:r>
              <a:rPr lang="en-NZ" sz="3200" dirty="0">
                <a:solidFill>
                  <a:srgbClr val="000000"/>
                </a:solidFill>
              </a:rPr>
              <a:t>The book of </a:t>
            </a:r>
            <a:r>
              <a:rPr lang="en-NZ" sz="3200" b="1" dirty="0">
                <a:solidFill>
                  <a:srgbClr val="000000"/>
                </a:solidFill>
              </a:rPr>
              <a:t>Romans</a:t>
            </a:r>
            <a:r>
              <a:rPr lang="en-NZ" sz="3200" dirty="0">
                <a:solidFill>
                  <a:srgbClr val="000000"/>
                </a:solidFill>
              </a:rPr>
              <a:t> …</a:t>
            </a:r>
          </a:p>
          <a:p>
            <a:pPr marL="0" indent="0">
              <a:buNone/>
            </a:pPr>
            <a:endParaRPr lang="en-NZ" sz="2000" dirty="0">
              <a:solidFill>
                <a:srgbClr val="000000"/>
              </a:solidFill>
            </a:endParaRPr>
          </a:p>
          <a:p>
            <a:pPr marL="0" indent="0">
              <a:buNone/>
            </a:pPr>
            <a:r>
              <a:rPr lang="en-NZ" sz="3200" b="1" dirty="0">
                <a:solidFill>
                  <a:srgbClr val="0000FF"/>
                </a:solidFill>
              </a:rPr>
              <a:t>	… is “</a:t>
            </a:r>
            <a:r>
              <a:rPr lang="en-NZ" sz="3200" b="1" i="1" dirty="0">
                <a:solidFill>
                  <a:srgbClr val="0000FF"/>
                </a:solidFill>
              </a:rPr>
              <a:t>the Gospel for the Gentiles</a:t>
            </a:r>
            <a:r>
              <a:rPr lang="en-NZ" sz="3200" b="1" dirty="0">
                <a:solidFill>
                  <a:srgbClr val="0000FF"/>
                </a:solidFill>
              </a:rPr>
              <a:t>”</a:t>
            </a:r>
          </a:p>
          <a:p>
            <a:pPr marL="0" indent="0">
              <a:buNone/>
            </a:pPr>
            <a:endParaRPr lang="en-NZ" sz="3200" dirty="0">
              <a:solidFill>
                <a:srgbClr val="000000"/>
              </a:solidFill>
            </a:endParaRPr>
          </a:p>
          <a:p>
            <a:pPr marL="0" indent="0">
              <a:buNone/>
            </a:pPr>
            <a:endParaRPr lang="en-NZ" sz="3200" b="1" dirty="0">
              <a:solidFill>
                <a:srgbClr val="0000FF"/>
              </a:solidFill>
            </a:endParaRPr>
          </a:p>
          <a:p>
            <a:endParaRPr lang="en-NZ" sz="3200" b="1" dirty="0">
              <a:solidFill>
                <a:srgbClr val="0000FF"/>
              </a:solidFill>
            </a:endParaRPr>
          </a:p>
          <a:p>
            <a:endParaRPr lang="en-NZ" sz="3200" b="1" dirty="0">
              <a:solidFill>
                <a:srgbClr val="0000FF"/>
              </a:solidFill>
            </a:endParaRPr>
          </a:p>
          <a:p>
            <a:pPr marL="393192" lvl="1" indent="0">
              <a:buNone/>
            </a:pPr>
            <a:endParaRPr lang="en-NZ" sz="3200" b="1" dirty="0">
              <a:solidFill>
                <a:srgbClr val="0000FF"/>
              </a:solidFill>
            </a:endParaRP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3</a:t>
            </a:fld>
            <a:endParaRPr lang="en-NZ" dirty="0"/>
          </a:p>
        </p:txBody>
      </p:sp>
    </p:spTree>
    <p:extLst>
      <p:ext uri="{BB962C8B-B14F-4D97-AF65-F5344CB8AC3E}">
        <p14:creationId xmlns:p14="http://schemas.microsoft.com/office/powerpoint/2010/main" val="2407140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43000"/>
          </a:xfrm>
        </p:spPr>
        <p:txBody>
          <a:bodyPr/>
          <a:lstStyle/>
          <a:p>
            <a:r>
              <a:rPr lang="en-NZ" dirty="0"/>
              <a:t> An outline of Hebrews</a:t>
            </a:r>
          </a:p>
        </p:txBody>
      </p:sp>
      <p:sp>
        <p:nvSpPr>
          <p:cNvPr id="3" name="Content Placeholder 2"/>
          <p:cNvSpPr>
            <a:spLocks noGrp="1"/>
          </p:cNvSpPr>
          <p:nvPr>
            <p:ph idx="1"/>
          </p:nvPr>
        </p:nvSpPr>
        <p:spPr>
          <a:xfrm>
            <a:off x="457200" y="1628800"/>
            <a:ext cx="8229600" cy="4695800"/>
          </a:xfrm>
        </p:spPr>
        <p:txBody>
          <a:bodyPr/>
          <a:lstStyle/>
          <a:p>
            <a:pPr marL="0" indent="0">
              <a:buNone/>
            </a:pPr>
            <a:r>
              <a:rPr lang="en-NZ" sz="3200" b="1" dirty="0">
                <a:solidFill>
                  <a:srgbClr val="CCCC00"/>
                </a:solidFill>
              </a:rPr>
              <a:t>Christ’s superior revelation               </a:t>
            </a:r>
            <a:r>
              <a:rPr lang="en-NZ" sz="3200" b="1" dirty="0">
                <a:solidFill>
                  <a:srgbClr val="FF0000"/>
                </a:solidFill>
              </a:rPr>
              <a:t>(1:1-4)</a:t>
            </a:r>
          </a:p>
          <a:p>
            <a:pPr marL="0" indent="0">
              <a:buNone/>
            </a:pPr>
            <a:r>
              <a:rPr lang="en-NZ" sz="3200" b="1" dirty="0">
                <a:solidFill>
                  <a:srgbClr val="CCCC00"/>
                </a:solidFill>
              </a:rPr>
              <a:t>Christ’s superiority over angels </a:t>
            </a:r>
            <a:r>
              <a:rPr lang="en-NZ" sz="3200" b="1" dirty="0">
                <a:solidFill>
                  <a:srgbClr val="FF0000"/>
                </a:solidFill>
              </a:rPr>
              <a:t>(1:5 – 2:18)</a:t>
            </a:r>
          </a:p>
          <a:p>
            <a:pPr marL="0" indent="0">
              <a:buNone/>
            </a:pPr>
            <a:r>
              <a:rPr lang="en-NZ" sz="3200" b="1" dirty="0">
                <a:solidFill>
                  <a:srgbClr val="0000FF"/>
                </a:solidFill>
              </a:rPr>
              <a:t>Christ’s superiority over Moses </a:t>
            </a:r>
            <a:r>
              <a:rPr lang="en-NZ" sz="3200" b="1" dirty="0">
                <a:solidFill>
                  <a:srgbClr val="FF0000"/>
                </a:solidFill>
              </a:rPr>
              <a:t>(3:1 – 4:13)</a:t>
            </a:r>
          </a:p>
          <a:p>
            <a:pPr marL="0" indent="0">
              <a:buNone/>
            </a:pPr>
            <a:r>
              <a:rPr lang="en-NZ" sz="3200" b="1" dirty="0">
                <a:solidFill>
                  <a:srgbClr val="0000FF"/>
                </a:solidFill>
              </a:rPr>
              <a:t>Christ’s superiority over Aaronic priests</a:t>
            </a:r>
          </a:p>
          <a:p>
            <a:pPr marL="0" indent="0">
              <a:buNone/>
            </a:pPr>
            <a:r>
              <a:rPr lang="en-NZ" sz="3200" b="1" dirty="0">
                <a:solidFill>
                  <a:srgbClr val="0000FF"/>
                </a:solidFill>
              </a:rPr>
              <a:t>						</a:t>
            </a:r>
            <a:r>
              <a:rPr lang="en-NZ" sz="3200" b="1" dirty="0">
                <a:solidFill>
                  <a:srgbClr val="FF0000"/>
                </a:solidFill>
              </a:rPr>
              <a:t>  (4:14 – 7:28)</a:t>
            </a:r>
          </a:p>
          <a:p>
            <a:pPr marL="0" indent="0">
              <a:buNone/>
            </a:pPr>
            <a:r>
              <a:rPr lang="en-NZ" sz="3200" b="1" dirty="0">
                <a:solidFill>
                  <a:srgbClr val="0000FF"/>
                </a:solidFill>
              </a:rPr>
              <a:t>Christ’s superior sacrifice        </a:t>
            </a:r>
            <a:r>
              <a:rPr lang="en-NZ" sz="3200" b="1" dirty="0">
                <a:solidFill>
                  <a:srgbClr val="FF0000"/>
                </a:solidFill>
              </a:rPr>
              <a:t>(ch. 8, 9, 10)</a:t>
            </a:r>
          </a:p>
          <a:p>
            <a:pPr marL="0" indent="0">
              <a:buNone/>
            </a:pPr>
            <a:r>
              <a:rPr lang="en-NZ" sz="3200" b="1" dirty="0">
                <a:solidFill>
                  <a:srgbClr val="0000FF"/>
                </a:solidFill>
              </a:rPr>
              <a:t>The need for persevering faith </a:t>
            </a:r>
            <a:r>
              <a:rPr lang="en-NZ" sz="3200" b="1" dirty="0">
                <a:solidFill>
                  <a:srgbClr val="FF0000"/>
                </a:solidFill>
              </a:rPr>
              <a:t>(ch. 11 &amp; 12)</a:t>
            </a:r>
          </a:p>
          <a:p>
            <a:pPr marL="0" indent="0">
              <a:buNone/>
            </a:pPr>
            <a:r>
              <a:rPr lang="en-NZ" sz="3200" b="1" dirty="0">
                <a:solidFill>
                  <a:srgbClr val="0000FF"/>
                </a:solidFill>
              </a:rPr>
              <a:t>Living for Christ				  </a:t>
            </a:r>
            <a:r>
              <a:rPr lang="en-NZ" sz="3200" b="1" dirty="0">
                <a:solidFill>
                  <a:srgbClr val="FF0000"/>
                </a:solidFill>
              </a:rPr>
              <a:t>(ch. 13)</a:t>
            </a:r>
          </a:p>
          <a:p>
            <a:pPr marL="0" indent="0">
              <a:buNone/>
            </a:pPr>
            <a:endParaRPr lang="en-NZ" sz="3200" b="1" dirty="0">
              <a:solidFill>
                <a:srgbClr val="0000FF"/>
              </a:solidFill>
            </a:endParaRPr>
          </a:p>
          <a:p>
            <a:pPr marL="0" indent="0">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4</a:t>
            </a:fld>
            <a:endParaRPr lang="en-NZ" dirty="0"/>
          </a:p>
        </p:txBody>
      </p:sp>
    </p:spTree>
    <p:extLst>
      <p:ext uri="{BB962C8B-B14F-4D97-AF65-F5344CB8AC3E}">
        <p14:creationId xmlns:p14="http://schemas.microsoft.com/office/powerpoint/2010/main" val="1956999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5"/>
            <a:ext cx="8229600" cy="883989"/>
          </a:xfrm>
        </p:spPr>
        <p:txBody>
          <a:bodyPr>
            <a:normAutofit/>
          </a:bodyPr>
          <a:lstStyle/>
          <a:p>
            <a:r>
              <a:rPr lang="en-NZ" sz="4000" dirty="0"/>
              <a:t>   </a:t>
            </a:r>
          </a:p>
        </p:txBody>
      </p:sp>
      <p:sp>
        <p:nvSpPr>
          <p:cNvPr id="3" name="Content Placeholder 2"/>
          <p:cNvSpPr>
            <a:spLocks noGrp="1"/>
          </p:cNvSpPr>
          <p:nvPr>
            <p:ph idx="1"/>
          </p:nvPr>
        </p:nvSpPr>
        <p:spPr>
          <a:xfrm>
            <a:off x="457200" y="1340768"/>
            <a:ext cx="8229600" cy="5256584"/>
          </a:xfrm>
        </p:spPr>
        <p:txBody>
          <a:bodyPr>
            <a:normAutofit/>
          </a:bodyPr>
          <a:lstStyle/>
          <a:p>
            <a:pPr marL="0" indent="0">
              <a:buNone/>
            </a:pPr>
            <a:r>
              <a:rPr lang="en-NZ" sz="3200" b="1" dirty="0"/>
              <a:t>Chapter 3:1-6</a:t>
            </a:r>
          </a:p>
          <a:p>
            <a:pPr marL="0" indent="0">
              <a:buNone/>
            </a:pPr>
            <a:r>
              <a:rPr lang="en-NZ" sz="3200" b="1" dirty="0">
                <a:solidFill>
                  <a:srgbClr val="0000FF"/>
                </a:solidFill>
              </a:rPr>
              <a:t>Moses – God’s servant</a:t>
            </a:r>
          </a:p>
          <a:p>
            <a:pPr marL="0" indent="0">
              <a:buNone/>
            </a:pPr>
            <a:r>
              <a:rPr lang="en-NZ" sz="3200" b="1" dirty="0">
                <a:solidFill>
                  <a:srgbClr val="0000FF"/>
                </a:solidFill>
              </a:rPr>
              <a:t>Jesus – God’s Son</a:t>
            </a:r>
          </a:p>
          <a:p>
            <a:pPr marL="0" indent="0">
              <a:buNone/>
            </a:pPr>
            <a:endParaRPr lang="en-NZ" sz="3200" b="1" dirty="0">
              <a:solidFill>
                <a:srgbClr val="0000FF"/>
              </a:solidFill>
            </a:endParaRPr>
          </a:p>
          <a:p>
            <a:pPr marL="0" indent="0">
              <a:buNone/>
            </a:pPr>
            <a:r>
              <a:rPr lang="en-NZ" sz="3200" b="1" dirty="0"/>
              <a:t>Chapter 3:7-19</a:t>
            </a:r>
          </a:p>
          <a:p>
            <a:pPr marL="0" indent="0">
              <a:buNone/>
            </a:pPr>
            <a:r>
              <a:rPr lang="en-NZ" sz="3200" b="1" dirty="0">
                <a:solidFill>
                  <a:srgbClr val="0000FF"/>
                </a:solidFill>
              </a:rPr>
              <a:t>Warning 2:  Against unbelief and rejection</a:t>
            </a:r>
          </a:p>
          <a:p>
            <a:pPr marL="0" indent="0">
              <a:buNone/>
            </a:pPr>
            <a:r>
              <a:rPr lang="en-NZ" sz="3200" b="1" dirty="0">
                <a:solidFill>
                  <a:srgbClr val="0000FF"/>
                </a:solidFill>
              </a:rPr>
              <a:t>		    of the Lord</a:t>
            </a:r>
          </a:p>
        </p:txBody>
      </p:sp>
      <p:sp>
        <p:nvSpPr>
          <p:cNvPr id="4" name="Slide Number Placeholder 3"/>
          <p:cNvSpPr>
            <a:spLocks noGrp="1"/>
          </p:cNvSpPr>
          <p:nvPr>
            <p:ph type="sldNum" sz="quarter" idx="12"/>
          </p:nvPr>
        </p:nvSpPr>
        <p:spPr/>
        <p:txBody>
          <a:bodyPr/>
          <a:lstStyle/>
          <a:p>
            <a:fld id="{EAE3165A-D3AC-47CC-BA4B-C184E9CC5BC4}" type="slidenum">
              <a:rPr lang="en-NZ" smtClean="0"/>
              <a:pPr/>
              <a:t>5</a:t>
            </a:fld>
            <a:endParaRPr lang="en-NZ" dirty="0"/>
          </a:p>
        </p:txBody>
      </p:sp>
    </p:spTree>
    <p:extLst>
      <p:ext uri="{BB962C8B-B14F-4D97-AF65-F5344CB8AC3E}">
        <p14:creationId xmlns:p14="http://schemas.microsoft.com/office/powerpoint/2010/main" val="3190652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5"/>
            <a:ext cx="8229600" cy="883989"/>
          </a:xfrm>
        </p:spPr>
        <p:txBody>
          <a:bodyPr>
            <a:normAutofit/>
          </a:bodyPr>
          <a:lstStyle/>
          <a:p>
            <a:r>
              <a:rPr lang="en-NZ" sz="4000" dirty="0"/>
              <a:t>   </a:t>
            </a:r>
          </a:p>
        </p:txBody>
      </p:sp>
      <p:sp>
        <p:nvSpPr>
          <p:cNvPr id="3" name="Content Placeholder 2"/>
          <p:cNvSpPr>
            <a:spLocks noGrp="1"/>
          </p:cNvSpPr>
          <p:nvPr>
            <p:ph idx="1"/>
          </p:nvPr>
        </p:nvSpPr>
        <p:spPr>
          <a:xfrm>
            <a:off x="457200" y="1340768"/>
            <a:ext cx="8229600" cy="5256584"/>
          </a:xfrm>
        </p:spPr>
        <p:txBody>
          <a:bodyPr>
            <a:normAutofit/>
          </a:bodyPr>
          <a:lstStyle/>
          <a:p>
            <a:pPr marL="0" indent="0">
              <a:buNone/>
            </a:pPr>
            <a:r>
              <a:rPr lang="en-NZ" sz="3200" b="1" dirty="0"/>
              <a:t>Chapter 4:1-13</a:t>
            </a:r>
          </a:p>
          <a:p>
            <a:pPr marL="0" indent="0">
              <a:buNone/>
            </a:pPr>
            <a:r>
              <a:rPr lang="en-NZ" sz="3200" b="1" dirty="0">
                <a:solidFill>
                  <a:srgbClr val="0000FF"/>
                </a:solidFill>
              </a:rPr>
              <a:t>God’s rest</a:t>
            </a:r>
          </a:p>
          <a:p>
            <a:pPr marL="0" indent="0">
              <a:buNone/>
            </a:pPr>
            <a:endParaRPr lang="en-NZ" sz="3200" b="1" dirty="0">
              <a:solidFill>
                <a:srgbClr val="0000FF"/>
              </a:solidFill>
            </a:endParaRPr>
          </a:p>
          <a:p>
            <a:pPr marL="0" indent="0">
              <a:buNone/>
            </a:pPr>
            <a:r>
              <a:rPr lang="en-NZ" sz="3200" b="1" dirty="0"/>
              <a:t>Chapter 4:14 – 5:10</a:t>
            </a:r>
          </a:p>
          <a:p>
            <a:pPr marL="0" indent="0">
              <a:buNone/>
            </a:pPr>
            <a:r>
              <a:rPr lang="en-NZ" sz="3200" b="1" dirty="0">
                <a:solidFill>
                  <a:srgbClr val="0000FF"/>
                </a:solidFill>
              </a:rPr>
              <a:t>Jesus – the great High Priest</a:t>
            </a:r>
          </a:p>
        </p:txBody>
      </p:sp>
      <p:sp>
        <p:nvSpPr>
          <p:cNvPr id="4" name="Slide Number Placeholder 3"/>
          <p:cNvSpPr>
            <a:spLocks noGrp="1"/>
          </p:cNvSpPr>
          <p:nvPr>
            <p:ph type="sldNum" sz="quarter" idx="12"/>
          </p:nvPr>
        </p:nvSpPr>
        <p:spPr/>
        <p:txBody>
          <a:bodyPr/>
          <a:lstStyle/>
          <a:p>
            <a:fld id="{EAE3165A-D3AC-47CC-BA4B-C184E9CC5BC4}" type="slidenum">
              <a:rPr lang="en-NZ" smtClean="0"/>
              <a:pPr/>
              <a:t>6</a:t>
            </a:fld>
            <a:endParaRPr lang="en-NZ" dirty="0"/>
          </a:p>
        </p:txBody>
      </p:sp>
    </p:spTree>
    <p:extLst>
      <p:ext uri="{BB962C8B-B14F-4D97-AF65-F5344CB8AC3E}">
        <p14:creationId xmlns:p14="http://schemas.microsoft.com/office/powerpoint/2010/main" val="4090854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5"/>
            <a:ext cx="8229600" cy="883989"/>
          </a:xfrm>
        </p:spPr>
        <p:txBody>
          <a:bodyPr>
            <a:normAutofit/>
          </a:bodyPr>
          <a:lstStyle/>
          <a:p>
            <a:r>
              <a:rPr lang="en-NZ" sz="4000" dirty="0"/>
              <a:t>   </a:t>
            </a:r>
          </a:p>
        </p:txBody>
      </p:sp>
      <p:sp>
        <p:nvSpPr>
          <p:cNvPr id="3" name="Content Placeholder 2"/>
          <p:cNvSpPr>
            <a:spLocks noGrp="1"/>
          </p:cNvSpPr>
          <p:nvPr>
            <p:ph idx="1"/>
          </p:nvPr>
        </p:nvSpPr>
        <p:spPr>
          <a:xfrm>
            <a:off x="457200" y="1340768"/>
            <a:ext cx="8229600" cy="5256584"/>
          </a:xfrm>
        </p:spPr>
        <p:txBody>
          <a:bodyPr>
            <a:normAutofit/>
          </a:bodyPr>
          <a:lstStyle/>
          <a:p>
            <a:pPr marL="0" indent="0">
              <a:buNone/>
            </a:pPr>
            <a:r>
              <a:rPr lang="en-NZ" sz="3200" b="1" dirty="0"/>
              <a:t>Chapter 5:11 – 6:12</a:t>
            </a:r>
          </a:p>
          <a:p>
            <a:pPr marL="0" indent="0">
              <a:buNone/>
            </a:pPr>
            <a:r>
              <a:rPr lang="en-NZ" sz="3200" b="1" dirty="0">
                <a:solidFill>
                  <a:srgbClr val="0000FF"/>
                </a:solidFill>
              </a:rPr>
              <a:t>Warning 3:  About the peril of falling away</a:t>
            </a:r>
          </a:p>
          <a:p>
            <a:pPr marL="0" indent="0">
              <a:buNone/>
            </a:pPr>
            <a:endParaRPr lang="en-NZ" sz="3200" b="1" dirty="0">
              <a:solidFill>
                <a:srgbClr val="0000FF"/>
              </a:solidFill>
            </a:endParaRPr>
          </a:p>
          <a:p>
            <a:pPr marL="0" indent="0">
              <a:buNone/>
            </a:pPr>
            <a:r>
              <a:rPr lang="en-NZ" sz="3200" b="1" dirty="0"/>
              <a:t>Chapter 6:13-20</a:t>
            </a:r>
          </a:p>
          <a:p>
            <a:pPr marL="0" indent="0">
              <a:buNone/>
            </a:pPr>
            <a:r>
              <a:rPr lang="en-NZ" sz="3200" b="1" dirty="0">
                <a:solidFill>
                  <a:srgbClr val="0000FF"/>
                </a:solidFill>
              </a:rPr>
              <a:t>The certainty of God’s promise</a:t>
            </a:r>
          </a:p>
        </p:txBody>
      </p:sp>
      <p:sp>
        <p:nvSpPr>
          <p:cNvPr id="4" name="Slide Number Placeholder 3"/>
          <p:cNvSpPr>
            <a:spLocks noGrp="1"/>
          </p:cNvSpPr>
          <p:nvPr>
            <p:ph type="sldNum" sz="quarter" idx="12"/>
          </p:nvPr>
        </p:nvSpPr>
        <p:spPr/>
        <p:txBody>
          <a:bodyPr/>
          <a:lstStyle/>
          <a:p>
            <a:fld id="{EAE3165A-D3AC-47CC-BA4B-C184E9CC5BC4}" type="slidenum">
              <a:rPr lang="en-NZ" smtClean="0"/>
              <a:pPr/>
              <a:t>7</a:t>
            </a:fld>
            <a:endParaRPr lang="en-NZ" dirty="0"/>
          </a:p>
        </p:txBody>
      </p:sp>
    </p:spTree>
    <p:extLst>
      <p:ext uri="{BB962C8B-B14F-4D97-AF65-F5344CB8AC3E}">
        <p14:creationId xmlns:p14="http://schemas.microsoft.com/office/powerpoint/2010/main" val="1430747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3:1-6  Moses and Jesus</a:t>
            </a:r>
          </a:p>
        </p:txBody>
      </p:sp>
      <p:sp>
        <p:nvSpPr>
          <p:cNvPr id="3" name="Content Placeholder 2"/>
          <p:cNvSpPr>
            <a:spLocks noGrp="1"/>
          </p:cNvSpPr>
          <p:nvPr>
            <p:ph idx="1"/>
          </p:nvPr>
        </p:nvSpPr>
        <p:spPr>
          <a:xfrm>
            <a:off x="457200" y="1556792"/>
            <a:ext cx="8229600" cy="4680520"/>
          </a:xfrm>
        </p:spPr>
        <p:txBody>
          <a:bodyPr>
            <a:normAutofit fontScale="92500" lnSpcReduction="10000"/>
          </a:bodyPr>
          <a:lstStyle/>
          <a:p>
            <a:r>
              <a:rPr lang="en-NZ" dirty="0"/>
              <a:t>Therefore, brothers and sisters, holy partners in a Heavenly calling, consider that </a:t>
            </a:r>
            <a:r>
              <a:rPr lang="en-NZ" b="1" dirty="0">
                <a:solidFill>
                  <a:srgbClr val="0000FF"/>
                </a:solidFill>
              </a:rPr>
              <a:t>Jesus</a:t>
            </a:r>
            <a:r>
              <a:rPr lang="en-NZ" dirty="0"/>
              <a:t>, the </a:t>
            </a:r>
            <a:r>
              <a:rPr lang="en-NZ" b="1" dirty="0"/>
              <a:t>Apostle</a:t>
            </a:r>
            <a:r>
              <a:rPr lang="en-NZ" dirty="0"/>
              <a:t> and </a:t>
            </a:r>
            <a:r>
              <a:rPr lang="en-NZ" b="1" dirty="0"/>
              <a:t>High Priest</a:t>
            </a:r>
            <a:r>
              <a:rPr lang="en-NZ" dirty="0"/>
              <a:t>  of our confession, was faithful to the One who appointed Him, just as </a:t>
            </a:r>
            <a:r>
              <a:rPr lang="en-NZ" b="1" dirty="0">
                <a:solidFill>
                  <a:srgbClr val="0000FF"/>
                </a:solidFill>
              </a:rPr>
              <a:t>Moses</a:t>
            </a:r>
            <a:r>
              <a:rPr lang="en-NZ" dirty="0"/>
              <a:t> also “was faithful in all God’s House.”</a:t>
            </a:r>
          </a:p>
          <a:p>
            <a:r>
              <a:rPr lang="en-NZ" dirty="0"/>
              <a:t>Yet </a:t>
            </a:r>
            <a:r>
              <a:rPr lang="en-NZ" b="1" dirty="0">
                <a:solidFill>
                  <a:srgbClr val="0000FF"/>
                </a:solidFill>
              </a:rPr>
              <a:t>Jesus</a:t>
            </a:r>
            <a:r>
              <a:rPr lang="en-NZ" dirty="0"/>
              <a:t> is worthy of</a:t>
            </a:r>
            <a:r>
              <a:rPr lang="en-NZ" b="1" dirty="0"/>
              <a:t> more glory</a:t>
            </a:r>
            <a:r>
              <a:rPr lang="en-NZ" dirty="0"/>
              <a:t> than </a:t>
            </a:r>
            <a:r>
              <a:rPr lang="en-NZ" b="1" dirty="0">
                <a:solidFill>
                  <a:srgbClr val="0000FF"/>
                </a:solidFill>
              </a:rPr>
              <a:t>Moses</a:t>
            </a:r>
            <a:r>
              <a:rPr lang="en-NZ" dirty="0"/>
              <a:t>, just as the builder of a house has </a:t>
            </a:r>
            <a:r>
              <a:rPr lang="en-NZ" b="1" dirty="0"/>
              <a:t>more honour</a:t>
            </a:r>
            <a:r>
              <a:rPr lang="en-NZ" dirty="0"/>
              <a:t> than the house itself.  For every house is built by someone, but the builder of all things is God.</a:t>
            </a:r>
          </a:p>
          <a:p>
            <a:r>
              <a:rPr lang="en-NZ" b="1" dirty="0">
                <a:solidFill>
                  <a:srgbClr val="0000FF"/>
                </a:solidFill>
              </a:rPr>
              <a:t>Moses</a:t>
            </a:r>
            <a:r>
              <a:rPr lang="en-NZ" dirty="0"/>
              <a:t> was a faithful servant in all God’s house, to testify to the things that would be spoken about later.  </a:t>
            </a:r>
            <a:r>
              <a:rPr lang="en-NZ" b="1" dirty="0">
                <a:solidFill>
                  <a:srgbClr val="0000FF"/>
                </a:solidFill>
              </a:rPr>
              <a:t>Christ</a:t>
            </a:r>
            <a:r>
              <a:rPr lang="en-NZ" dirty="0"/>
              <a:t>, however, was faithful over God’s house as a Son, and we are His house if we hold firm to the confidence and the boast that belong to hope.</a:t>
            </a: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8</a:t>
            </a:fld>
            <a:endParaRPr lang="en-NZ" dirty="0"/>
          </a:p>
        </p:txBody>
      </p:sp>
    </p:spTree>
    <p:extLst>
      <p:ext uri="{BB962C8B-B14F-4D97-AF65-F5344CB8AC3E}">
        <p14:creationId xmlns:p14="http://schemas.microsoft.com/office/powerpoint/2010/main" val="3930499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t>
            </a:r>
            <a:r>
              <a:rPr lang="en-NZ" sz="3600" dirty="0"/>
              <a:t>3:7-19  Warning 2</a:t>
            </a:r>
          </a:p>
        </p:txBody>
      </p:sp>
      <p:sp>
        <p:nvSpPr>
          <p:cNvPr id="3" name="Content Placeholder 2"/>
          <p:cNvSpPr>
            <a:spLocks noGrp="1"/>
          </p:cNvSpPr>
          <p:nvPr>
            <p:ph idx="1"/>
          </p:nvPr>
        </p:nvSpPr>
        <p:spPr>
          <a:xfrm>
            <a:off x="457200" y="1556792"/>
            <a:ext cx="8229600" cy="4799558"/>
          </a:xfrm>
        </p:spPr>
        <p:txBody>
          <a:bodyPr>
            <a:normAutofit fontScale="70000" lnSpcReduction="20000"/>
          </a:bodyPr>
          <a:lstStyle/>
          <a:p>
            <a:r>
              <a:rPr lang="en-NZ" sz="3400" dirty="0"/>
              <a:t>The Holy Spirit says, “Today, if you hear God’s voice, do not </a:t>
            </a:r>
            <a:r>
              <a:rPr lang="en-NZ" sz="3400" b="1" i="1" dirty="0">
                <a:solidFill>
                  <a:srgbClr val="0000FF"/>
                </a:solidFill>
              </a:rPr>
              <a:t>harden your hearts</a:t>
            </a:r>
            <a:r>
              <a:rPr lang="en-NZ" sz="3400" dirty="0">
                <a:solidFill>
                  <a:srgbClr val="0000FF"/>
                </a:solidFill>
              </a:rPr>
              <a:t> </a:t>
            </a:r>
            <a:r>
              <a:rPr lang="en-NZ" sz="3400" dirty="0"/>
              <a:t>like the Israelites did during their </a:t>
            </a:r>
            <a:r>
              <a:rPr lang="en-NZ" sz="3400" b="1" i="1" dirty="0">
                <a:solidFill>
                  <a:srgbClr val="0000FF"/>
                </a:solidFill>
              </a:rPr>
              <a:t>rebellion</a:t>
            </a:r>
            <a:r>
              <a:rPr lang="en-NZ" sz="3400" dirty="0"/>
              <a:t>, as on the day of testing in the wilderness, where your ancestors put Me to the test, even though they had seen My works for forty years.</a:t>
            </a:r>
          </a:p>
          <a:p>
            <a:r>
              <a:rPr lang="en-NZ" sz="3400" dirty="0"/>
              <a:t>Therefore I was angry with that generation, and I said, ‘They always go astray in their hearts, and they have not known My ways.’  So in My anger I swore, ‘They will not enter My rest’.” </a:t>
            </a:r>
          </a:p>
          <a:p>
            <a:r>
              <a:rPr lang="en-NZ" sz="3400" dirty="0"/>
              <a:t>Take care, brothers and sisters, that none of you have an </a:t>
            </a:r>
            <a:r>
              <a:rPr lang="en-NZ" sz="3400" b="1" i="1" dirty="0">
                <a:solidFill>
                  <a:srgbClr val="0000FF"/>
                </a:solidFill>
              </a:rPr>
              <a:t>evil, unbelieving heart</a:t>
            </a:r>
            <a:r>
              <a:rPr lang="en-NZ" sz="3400" dirty="0">
                <a:solidFill>
                  <a:srgbClr val="0000FF"/>
                </a:solidFill>
              </a:rPr>
              <a:t> </a:t>
            </a:r>
            <a:r>
              <a:rPr lang="en-NZ" sz="3400" dirty="0"/>
              <a:t>that turns away from the living God.</a:t>
            </a:r>
          </a:p>
          <a:p>
            <a:r>
              <a:rPr lang="en-NZ" sz="3400" dirty="0"/>
              <a:t>Instead, exhort one another every day, as long as it is called “today”, so that none of you may be hardened by the </a:t>
            </a:r>
            <a:r>
              <a:rPr lang="en-NZ" sz="3400" b="1" i="1" dirty="0">
                <a:solidFill>
                  <a:srgbClr val="0000FF"/>
                </a:solidFill>
              </a:rPr>
              <a:t>deceitfulness of sin</a:t>
            </a:r>
            <a:r>
              <a:rPr lang="en-NZ" sz="3400" dirty="0"/>
              <a:t>.</a:t>
            </a: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9</a:t>
            </a:fld>
            <a:endParaRPr lang="en-NZ" dirty="0"/>
          </a:p>
        </p:txBody>
      </p:sp>
    </p:spTree>
    <p:extLst>
      <p:ext uri="{BB962C8B-B14F-4D97-AF65-F5344CB8AC3E}">
        <p14:creationId xmlns:p14="http://schemas.microsoft.com/office/powerpoint/2010/main" val="25433880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587</TotalTime>
  <Words>2124</Words>
  <Application>Microsoft Office PowerPoint</Application>
  <PresentationFormat>On-screen Show (4:3)</PresentationFormat>
  <Paragraphs>167</Paragraphs>
  <Slides>21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Constantia</vt:lpstr>
      <vt:lpstr>Wingdings 2</vt:lpstr>
      <vt:lpstr>Flow</vt:lpstr>
      <vt:lpstr>PowerPoint Presentation</vt:lpstr>
      <vt:lpstr>Why was this book written?</vt:lpstr>
      <vt:lpstr>PowerPoint Presentation</vt:lpstr>
      <vt:lpstr> An outline of Hebrews</vt:lpstr>
      <vt:lpstr>   </vt:lpstr>
      <vt:lpstr>   </vt:lpstr>
      <vt:lpstr>   </vt:lpstr>
      <vt:lpstr> 3:1-6  Moses and Jesus</vt:lpstr>
      <vt:lpstr> 3:7-19  Warning 2</vt:lpstr>
      <vt:lpstr> 3:7-19  Warning 2 (continued)</vt:lpstr>
      <vt:lpstr> 4:1-13  God’s Rest</vt:lpstr>
      <vt:lpstr> 4:1-13  God’s Rest (continued)</vt:lpstr>
      <vt:lpstr> 4:1-13  God’s Rest (continued)</vt:lpstr>
      <vt:lpstr> 4:14 – 5:10 Jesus the great High Priest</vt:lpstr>
      <vt:lpstr> 4:14 – 5:10 Jesus the great High Priest</vt:lpstr>
      <vt:lpstr> 5:11 – 6:12  Warning 3</vt:lpstr>
      <vt:lpstr>   </vt:lpstr>
      <vt:lpstr>   </vt:lpstr>
      <vt:lpstr>   </vt:lpstr>
      <vt:lpstr> 6:13-20  Certainty of God’s Promise</vt:lpstr>
      <vt:lpstr> Application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 the prophets speak …</dc:title>
  <dc:creator>Brian</dc:creator>
  <cp:lastModifiedBy>Brian Caughley</cp:lastModifiedBy>
  <cp:revision>42</cp:revision>
  <cp:lastPrinted>2017-07-12T23:49:05Z</cp:lastPrinted>
  <dcterms:created xsi:type="dcterms:W3CDTF">2016-06-08T01:53:12Z</dcterms:created>
  <dcterms:modified xsi:type="dcterms:W3CDTF">2017-07-13T03:46:20Z</dcterms:modified>
</cp:coreProperties>
</file>